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93" r:id="rId5"/>
    <p:sldMasterId id="2147483695" r:id="rId6"/>
  </p:sldMasterIdLst>
  <p:notesMasterIdLst>
    <p:notesMasterId r:id="rId50"/>
  </p:notesMasterIdLst>
  <p:handoutMasterIdLst>
    <p:handoutMasterId r:id="rId51"/>
  </p:handoutMasterIdLst>
  <p:sldIdLst>
    <p:sldId id="788" r:id="rId7"/>
    <p:sldId id="1188" r:id="rId8"/>
    <p:sldId id="880" r:id="rId9"/>
    <p:sldId id="885" r:id="rId10"/>
    <p:sldId id="843" r:id="rId11"/>
    <p:sldId id="844" r:id="rId12"/>
    <p:sldId id="886" r:id="rId13"/>
    <p:sldId id="852" r:id="rId14"/>
    <p:sldId id="887" r:id="rId15"/>
    <p:sldId id="870" r:id="rId16"/>
    <p:sldId id="888" r:id="rId17"/>
    <p:sldId id="872" r:id="rId18"/>
    <p:sldId id="873" r:id="rId19"/>
    <p:sldId id="874" r:id="rId20"/>
    <p:sldId id="1189" r:id="rId21"/>
    <p:sldId id="875" r:id="rId22"/>
    <p:sldId id="889" r:id="rId23"/>
    <p:sldId id="911" r:id="rId24"/>
    <p:sldId id="877" r:id="rId25"/>
    <p:sldId id="913" r:id="rId26"/>
    <p:sldId id="890" r:id="rId27"/>
    <p:sldId id="879" r:id="rId28"/>
    <p:sldId id="896" r:id="rId29"/>
    <p:sldId id="894" r:id="rId30"/>
    <p:sldId id="895" r:id="rId31"/>
    <p:sldId id="881" r:id="rId32"/>
    <p:sldId id="882" r:id="rId33"/>
    <p:sldId id="891" r:id="rId34"/>
    <p:sldId id="893" r:id="rId35"/>
    <p:sldId id="900" r:id="rId36"/>
    <p:sldId id="901" r:id="rId37"/>
    <p:sldId id="902" r:id="rId38"/>
    <p:sldId id="903" r:id="rId39"/>
    <p:sldId id="904" r:id="rId40"/>
    <p:sldId id="905" r:id="rId41"/>
    <p:sldId id="907" r:id="rId42"/>
    <p:sldId id="906" r:id="rId43"/>
    <p:sldId id="908" r:id="rId44"/>
    <p:sldId id="909" r:id="rId45"/>
    <p:sldId id="910" r:id="rId46"/>
    <p:sldId id="897" r:id="rId47"/>
    <p:sldId id="898" r:id="rId48"/>
    <p:sldId id="899" r:id="rId49"/>
  </p:sldIdLst>
  <p:sldSz cx="12801600" cy="9601200" type="A3"/>
  <p:notesSz cx="6784975" cy="9906000"/>
  <p:defaultTextStyle>
    <a:defPPr>
      <a:defRPr lang="ko-KR"/>
    </a:defPPr>
    <a:lvl1pPr marL="0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9965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9930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9894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9858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9822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9787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9752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19717" algn="l" defTabSz="127993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  <p15:guide id="3" orient="horz" pos="529" userDrawn="1">
          <p15:clr>
            <a:srgbClr val="A4A3A4"/>
          </p15:clr>
        </p15:guide>
        <p15:guide id="5" orient="horz" pos="5519" userDrawn="1">
          <p15:clr>
            <a:srgbClr val="A4A3A4"/>
          </p15:clr>
        </p15:guide>
        <p15:guide id="8" orient="horz" pos="1436" userDrawn="1">
          <p15:clr>
            <a:srgbClr val="A4A3A4"/>
          </p15:clr>
        </p15:guide>
        <p15:guide id="9" orient="horz" pos="620" userDrawn="1">
          <p15:clr>
            <a:srgbClr val="A4A3A4"/>
          </p15:clr>
        </p15:guide>
        <p15:guide id="11" pos="131" userDrawn="1">
          <p15:clr>
            <a:srgbClr val="A4A3A4"/>
          </p15:clr>
        </p15:guide>
        <p15:guide id="12" pos="7933" userDrawn="1">
          <p15:clr>
            <a:srgbClr val="A4A3A4"/>
          </p15:clr>
        </p15:guide>
        <p15:guide id="13" orient="horz" pos="5609" userDrawn="1">
          <p15:clr>
            <a:srgbClr val="A4A3A4"/>
          </p15:clr>
        </p15:guide>
        <p15:guide id="14" orient="horz" pos="1527" userDrawn="1">
          <p15:clr>
            <a:srgbClr val="A4A3A4"/>
          </p15:clr>
        </p15:guide>
        <p15:guide id="15" pos="3987" userDrawn="1">
          <p15:clr>
            <a:srgbClr val="A4A3A4"/>
          </p15:clr>
        </p15:guide>
        <p15:guide id="16" pos="4077" userDrawn="1">
          <p15:clr>
            <a:srgbClr val="A4A3A4"/>
          </p15:clr>
        </p15:guide>
        <p15:guide id="17" pos="313" userDrawn="1">
          <p15:clr>
            <a:srgbClr val="A4A3A4"/>
          </p15:clr>
        </p15:guide>
        <p15:guide id="18" pos="7751" userDrawn="1">
          <p15:clr>
            <a:srgbClr val="A4A3A4"/>
          </p15:clr>
        </p15:guide>
        <p15:guide id="19" orient="horz" pos="1618" userDrawn="1">
          <p15:clr>
            <a:srgbClr val="A4A3A4"/>
          </p15:clr>
        </p15:guide>
        <p15:guide id="20" orient="horz" pos="54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FD5D7"/>
    <a:srgbClr val="C1D9F1"/>
    <a:srgbClr val="ABCBEB"/>
    <a:srgbClr val="F9FBFD"/>
    <a:srgbClr val="F2F7FC"/>
    <a:srgbClr val="D6E4E6"/>
    <a:srgbClr val="D9E6E7"/>
    <a:srgbClr val="F8FAFA"/>
    <a:srgbClr val="EF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641" autoAdjust="0"/>
  </p:normalViewPr>
  <p:slideViewPr>
    <p:cSldViewPr>
      <p:cViewPr>
        <p:scale>
          <a:sx n="86" d="100"/>
          <a:sy n="86" d="100"/>
        </p:scale>
        <p:origin x="1776" y="-402"/>
      </p:cViewPr>
      <p:guideLst>
        <p:guide orient="horz" pos="3024"/>
        <p:guide pos="4032"/>
        <p:guide orient="horz" pos="529"/>
        <p:guide orient="horz" pos="5519"/>
        <p:guide orient="horz" pos="1436"/>
        <p:guide orient="horz" pos="620"/>
        <p:guide pos="131"/>
        <p:guide pos="7933"/>
        <p:guide orient="horz" pos="5609"/>
        <p:guide orient="horz" pos="1527"/>
        <p:guide pos="3987"/>
        <p:guide pos="4077"/>
        <p:guide pos="313"/>
        <p:guide pos="7751"/>
        <p:guide orient="horz" pos="1618"/>
        <p:guide orient="horz" pos="54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1440"/>
    </p:cViewPr>
  </p:sorterViewPr>
  <p:notesViewPr>
    <p:cSldViewPr>
      <p:cViewPr varScale="1">
        <p:scale>
          <a:sx n="82" d="100"/>
          <a:sy n="82" d="100"/>
        </p:scale>
        <p:origin x="31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3338" y="0"/>
            <a:ext cx="29400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6D0F4-F2A4-442E-87AF-49316EF84391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00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3338" y="9409113"/>
            <a:ext cx="29400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1323C-15DB-4831-BEA4-5DA28BDA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7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156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3249" y="0"/>
            <a:ext cx="2940156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523DE-9EF5-4AF3-A3A1-6DFAF36A4744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498" y="4767262"/>
            <a:ext cx="5427980" cy="3900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0156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3249" y="9408981"/>
            <a:ext cx="2940156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7DC57-3B52-4624-908A-0C5BF7A3F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8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39965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79930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19894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59858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199822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39787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79752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19717" algn="l" defTabSz="1279930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94BE27-534C-4843-9FE1-D49A94CCE2BA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68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7DC57-3B52-4624-908A-0C5BF7A3F2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7DC57-3B52-4624-908A-0C5BF7A3F2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5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색있는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821529" y="9367674"/>
            <a:ext cx="2987040" cy="24003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E190A-779D-48AD-A2C4-3663F63AC225}"/>
              </a:ext>
            </a:extLst>
          </p:cNvPr>
          <p:cNvSpPr/>
          <p:nvPr userDrawn="1"/>
        </p:nvSpPr>
        <p:spPr>
          <a:xfrm>
            <a:off x="207962" y="840160"/>
            <a:ext cx="12385675" cy="8064128"/>
          </a:xfrm>
          <a:prstGeom prst="rect">
            <a:avLst/>
          </a:prstGeom>
          <a:solidFill>
            <a:srgbClr val="F2F7FC"/>
          </a:solidFill>
          <a:ln w="6350">
            <a:solidFill>
              <a:srgbClr val="BFD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87311-912D-45AB-9DA4-07F2A7D49AB4}"/>
              </a:ext>
            </a:extLst>
          </p:cNvPr>
          <p:cNvSpPr/>
          <p:nvPr userDrawn="1"/>
        </p:nvSpPr>
        <p:spPr>
          <a:xfrm>
            <a:off x="342637" y="2424113"/>
            <a:ext cx="12106537" cy="6337301"/>
          </a:xfrm>
          <a:prstGeom prst="rect">
            <a:avLst/>
          </a:prstGeom>
          <a:solidFill>
            <a:schemeClr val="bg1"/>
          </a:solidFill>
          <a:ln w="6350">
            <a:solidFill>
              <a:srgbClr val="BFD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88EA38-3111-4039-AA90-29BB88AE0D3B}"/>
              </a:ext>
            </a:extLst>
          </p:cNvPr>
          <p:cNvSpPr/>
          <p:nvPr userDrawn="1"/>
        </p:nvSpPr>
        <p:spPr>
          <a:xfrm>
            <a:off x="342637" y="984249"/>
            <a:ext cx="12106537" cy="1439863"/>
          </a:xfrm>
          <a:prstGeom prst="rect">
            <a:avLst/>
          </a:prstGeom>
          <a:solidFill>
            <a:srgbClr val="F9FBFD"/>
          </a:solidFill>
          <a:ln w="6350">
            <a:solidFill>
              <a:srgbClr val="BFD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677060-F290-4621-BEA6-503DAC012EA8}"/>
              </a:ext>
            </a:extLst>
          </p:cNvPr>
          <p:cNvSpPr/>
          <p:nvPr userDrawn="1"/>
        </p:nvSpPr>
        <p:spPr>
          <a:xfrm>
            <a:off x="352425" y="984250"/>
            <a:ext cx="12096750" cy="431974"/>
          </a:xfrm>
          <a:prstGeom prst="rect">
            <a:avLst/>
          </a:prstGeom>
          <a:solidFill>
            <a:srgbClr val="C1D9F1"/>
          </a:solidFill>
          <a:ln w="6350">
            <a:solidFill>
              <a:srgbClr val="ABC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826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358" y="274473"/>
            <a:ext cx="12161035" cy="50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99357" y="1070586"/>
            <a:ext cx="12161034" cy="16830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7796648" y="274473"/>
            <a:ext cx="4763745" cy="581689"/>
          </a:xfrm>
        </p:spPr>
        <p:txBody>
          <a:bodyPr anchor="ctr" anchorCtr="0"/>
          <a:lstStyle>
            <a:lvl1pPr marL="0" indent="0" algn="r" latinLnBrk="0">
              <a:buNone/>
              <a:defRPr sz="1551" b="1" baseline="0">
                <a:solidFill>
                  <a:srgbClr val="646464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font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20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있는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821529" y="9367674"/>
            <a:ext cx="2987040" cy="24003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2175306" y="344980"/>
            <a:ext cx="1489190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39420" indent="-610956" defTabSz="914400" eaLnBrk="0" fontAlgn="base" latinLnBrk="0" hangingPunct="0">
              <a:spcBef>
                <a:spcPct val="0"/>
              </a:spcBef>
            </a:pPr>
            <a:r>
              <a:rPr kumimoji="1" lang="ko-KR" altLang="en-US" sz="1500" b="1" spc="-200" dirty="0">
                <a:solidFill>
                  <a:prstClr val="white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통합정보시스템 구축</a:t>
            </a:r>
            <a:endParaRPr kumimoji="1" lang="ko-KR" altLang="ko-KR" sz="500" spc="-2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64E554-9988-48D2-9D9E-C480DEA53F6A}"/>
              </a:ext>
            </a:extLst>
          </p:cNvPr>
          <p:cNvSpPr/>
          <p:nvPr userDrawn="1"/>
        </p:nvSpPr>
        <p:spPr>
          <a:xfrm>
            <a:off x="245488" y="4572215"/>
            <a:ext cx="12348000" cy="239673"/>
          </a:xfrm>
          <a:prstGeom prst="rect">
            <a:avLst/>
          </a:prstGeom>
          <a:gradFill>
            <a:gsLst>
              <a:gs pos="70000">
                <a:srgbClr val="EAEAEA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8022B7-E211-4E44-ACFC-A782088FB622}"/>
              </a:ext>
            </a:extLst>
          </p:cNvPr>
          <p:cNvGrpSpPr/>
          <p:nvPr userDrawn="1"/>
        </p:nvGrpSpPr>
        <p:grpSpPr>
          <a:xfrm flipH="1">
            <a:off x="10368918" y="3792488"/>
            <a:ext cx="2228904" cy="1019400"/>
            <a:chOff x="2928748" y="2800350"/>
            <a:chExt cx="6033407" cy="3685268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EC5442C1-858D-4D6D-8D44-C950B6227E3B}"/>
                </a:ext>
              </a:extLst>
            </p:cNvPr>
            <p:cNvSpPr/>
            <p:nvPr userDrawn="1"/>
          </p:nvSpPr>
          <p:spPr>
            <a:xfrm>
              <a:off x="2928748" y="2800350"/>
              <a:ext cx="6033407" cy="368526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391A7846-4D6C-4644-8368-013C3B21B1E1}"/>
                </a:ext>
              </a:extLst>
            </p:cNvPr>
            <p:cNvSpPr/>
            <p:nvPr userDrawn="1"/>
          </p:nvSpPr>
          <p:spPr>
            <a:xfrm>
              <a:off x="2928748" y="2800350"/>
              <a:ext cx="5453856" cy="3685268"/>
            </a:xfrm>
            <a:prstGeom prst="rtTriangle">
              <a:avLst/>
            </a:prstGeom>
            <a:solidFill>
              <a:srgbClr val="364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17E9D1-58DE-4A40-9D0A-85A0477EFAC5}"/>
              </a:ext>
            </a:extLst>
          </p:cNvPr>
          <p:cNvSpPr/>
          <p:nvPr userDrawn="1"/>
        </p:nvSpPr>
        <p:spPr>
          <a:xfrm>
            <a:off x="9523094" y="4068159"/>
            <a:ext cx="190550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b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개발환경 표준 정의서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963" y="2568352"/>
            <a:ext cx="10369301" cy="2232248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89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배경있는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821529" y="9367674"/>
            <a:ext cx="2987040" cy="24003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2175306" y="344980"/>
            <a:ext cx="1489190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39420" indent="-610956" defTabSz="914400" eaLnBrk="0" fontAlgn="base" latinLnBrk="0" hangingPunct="0">
              <a:spcBef>
                <a:spcPct val="0"/>
              </a:spcBef>
            </a:pPr>
            <a:r>
              <a:rPr kumimoji="1" lang="ko-KR" altLang="en-US" sz="1500" b="1" spc="-200" dirty="0">
                <a:solidFill>
                  <a:prstClr val="white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통합정보시스템 구축</a:t>
            </a:r>
            <a:endParaRPr kumimoji="1" lang="ko-KR" altLang="ko-KR" sz="500" spc="-2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A1C646-1CD7-4504-9945-5083D54912B7}"/>
              </a:ext>
            </a:extLst>
          </p:cNvPr>
          <p:cNvSpPr/>
          <p:nvPr userDrawn="1"/>
        </p:nvSpPr>
        <p:spPr>
          <a:xfrm>
            <a:off x="496888" y="984250"/>
            <a:ext cx="11807825" cy="7632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04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821529" y="9367674"/>
            <a:ext cx="2987040" cy="24003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0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0120" y="2982601"/>
            <a:ext cx="10881360" cy="205803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6887" y="5652083"/>
            <a:ext cx="8961120" cy="2453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8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72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6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54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45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35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26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4" name="그림 3" descr="SK주식회사_C&amp;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349885"/>
            <a:ext cx="1516674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0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" y="-8299"/>
            <a:ext cx="12803652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59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8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72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6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54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45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35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26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1000087" y="2600311"/>
            <a:ext cx="10601400" cy="1300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135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4060188"/>
            <a:ext cx="11770338" cy="4032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31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4060188"/>
            <a:ext cx="1008000" cy="4032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3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5937" y="60386"/>
            <a:ext cx="2120394" cy="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20566" y="1004570"/>
            <a:ext cx="11921489" cy="10223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68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358" y="274473"/>
            <a:ext cx="12161035" cy="50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</a:t>
            </a:r>
            <a:endParaRPr lang="ko-KR" altLang="en-US" dirty="0"/>
          </a:p>
        </p:txBody>
      </p:sp>
      <p:sp>
        <p:nvSpPr>
          <p:cNvPr id="1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7796648" y="274473"/>
            <a:ext cx="4763745" cy="581689"/>
          </a:xfrm>
        </p:spPr>
        <p:txBody>
          <a:bodyPr anchor="ctr" anchorCtr="0"/>
          <a:lstStyle>
            <a:lvl1pPr marL="0" indent="0" algn="r" latinLnBrk="0">
              <a:buNone/>
              <a:defRPr sz="1551" b="1" baseline="0">
                <a:solidFill>
                  <a:srgbClr val="646464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font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48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20566" y="1004570"/>
            <a:ext cx="11921489" cy="10223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68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358" y="274473"/>
            <a:ext cx="12161035" cy="50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</a:t>
            </a:r>
            <a:endParaRPr lang="ko-KR" altLang="en-US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7796648" y="274473"/>
            <a:ext cx="4763745" cy="581689"/>
          </a:xfrm>
        </p:spPr>
        <p:txBody>
          <a:bodyPr anchor="ctr" anchorCtr="0"/>
          <a:lstStyle>
            <a:lvl1pPr marL="0" indent="0" algn="r" latinLnBrk="0">
              <a:buNone/>
              <a:defRPr sz="1551" b="1" baseline="0">
                <a:solidFill>
                  <a:srgbClr val="646464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font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42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358" y="274473"/>
            <a:ext cx="12161035" cy="50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7796648" y="274473"/>
            <a:ext cx="4763745" cy="581689"/>
          </a:xfrm>
        </p:spPr>
        <p:txBody>
          <a:bodyPr anchor="ctr" anchorCtr="0"/>
          <a:lstStyle>
            <a:lvl1pPr marL="0" indent="0" algn="r" latinLnBrk="0">
              <a:buNone/>
              <a:defRPr sz="1551" b="1" baseline="0">
                <a:solidFill>
                  <a:srgbClr val="646464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font 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1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127993" tIns="63997" rIns="127993" bIns="63997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5"/>
            <a:ext cx="11041380" cy="6091873"/>
          </a:xfrm>
          <a:prstGeom prst="rect">
            <a:avLst/>
          </a:prstGeom>
        </p:spPr>
        <p:txBody>
          <a:bodyPr vert="horz" lIns="127993" tIns="63997" rIns="127993" bIns="6399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1" y="8898894"/>
            <a:ext cx="2880360" cy="511175"/>
          </a:xfrm>
          <a:prstGeom prst="rect">
            <a:avLst/>
          </a:prstGeom>
        </p:spPr>
        <p:txBody>
          <a:bodyPr vert="horz" lIns="127993" tIns="63997" rIns="127993" bIns="63997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4"/>
            <a:ext cx="4320540" cy="511175"/>
          </a:xfrm>
          <a:prstGeom prst="rect">
            <a:avLst/>
          </a:prstGeom>
        </p:spPr>
        <p:txBody>
          <a:bodyPr vert="horz" lIns="127993" tIns="63997" rIns="127993" bIns="63997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1" y="8898894"/>
            <a:ext cx="2880360" cy="511175"/>
          </a:xfrm>
          <a:prstGeom prst="rect">
            <a:avLst/>
          </a:prstGeom>
        </p:spPr>
        <p:txBody>
          <a:bodyPr vert="horz" lIns="127993" tIns="63997" rIns="127993" bIns="63997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A5657-DBF7-41B7-8804-40B75C9CE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2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1279930" rtl="0" eaLnBrk="1" latinLnBrk="1" hangingPunct="1">
        <a:lnSpc>
          <a:spcPct val="90000"/>
        </a:lnSpc>
        <a:spcBef>
          <a:spcPct val="0"/>
        </a:spcBef>
        <a:buNone/>
        <a:defRPr sz="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9982" indent="-319982" algn="l" defTabSz="1279930" rtl="0" eaLnBrk="1" latinLnBrk="1" hangingPunct="1">
        <a:lnSpc>
          <a:spcPct val="90000"/>
        </a:lnSpc>
        <a:spcBef>
          <a:spcPts val="1399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59947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599912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875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879840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519805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4159770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734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439699" indent="-319982" algn="l" defTabSz="127993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9965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79930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894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59858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99822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39787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79752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19717" algn="l" defTabSz="1279930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"/>
            <a:ext cx="12803652" cy="956119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816515" y="4500563"/>
            <a:ext cx="11539904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sz="3231">
              <a:latin typeface="굴림" charset="-127"/>
              <a:ea typeface="굴림" charset="-127"/>
            </a:endParaRP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816516" y="4500569"/>
            <a:ext cx="6841881" cy="100012"/>
          </a:xfrm>
          <a:prstGeom prst="rect">
            <a:avLst/>
          </a:prstGeom>
          <a:gradFill rotWithShape="1">
            <a:gsLst>
              <a:gs pos="0">
                <a:srgbClr val="761800"/>
              </a:gs>
              <a:gs pos="100000">
                <a:srgbClr val="FF3300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Char char="§"/>
              <a:defRPr/>
            </a:pPr>
            <a:endParaRPr lang="ko-KR" altLang="en-US" sz="3231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19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590840" algn="ctr" rtl="0" fontAlgn="base" latinLnBrk="1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181679" algn="ctr" rtl="0" fontAlgn="base" latinLnBrk="1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772519" algn="ctr" rtl="0" fontAlgn="base" latinLnBrk="1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363358" algn="ctr" rtl="0" fontAlgn="base" latinLnBrk="1">
        <a:spcBef>
          <a:spcPct val="0"/>
        </a:spcBef>
        <a:spcAft>
          <a:spcPct val="0"/>
        </a:spcAft>
        <a:defRPr kumimoji="1" sz="5686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43130" indent="-44313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4135">
          <a:solidFill>
            <a:schemeClr val="tx1"/>
          </a:solidFill>
          <a:latin typeface="+mn-lt"/>
          <a:ea typeface="+mn-ea"/>
          <a:cs typeface="+mn-cs"/>
        </a:defRPr>
      </a:lvl1pPr>
      <a:lvl2pPr marL="960114" indent="-36927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618">
          <a:solidFill>
            <a:schemeClr val="tx1"/>
          </a:solidFill>
          <a:latin typeface="+mn-lt"/>
          <a:ea typeface="+mn-ea"/>
        </a:defRPr>
      </a:lvl2pPr>
      <a:lvl3pPr marL="1477099" indent="-29542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102">
          <a:solidFill>
            <a:schemeClr val="tx1"/>
          </a:solidFill>
          <a:latin typeface="+mn-lt"/>
          <a:ea typeface="+mn-ea"/>
        </a:defRPr>
      </a:lvl3pPr>
      <a:lvl4pPr marL="2067938" indent="-29542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85">
          <a:solidFill>
            <a:schemeClr val="tx1"/>
          </a:solidFill>
          <a:latin typeface="+mn-lt"/>
          <a:ea typeface="+mn-ea"/>
        </a:defRPr>
      </a:lvl4pPr>
      <a:lvl5pPr marL="2658778" indent="-29542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585">
          <a:solidFill>
            <a:schemeClr val="tx1"/>
          </a:solidFill>
          <a:latin typeface="+mn-lt"/>
          <a:ea typeface="+mn-ea"/>
        </a:defRPr>
      </a:lvl5pPr>
      <a:lvl6pPr marL="3249618" indent="-295420" algn="l" rtl="0" fontAlgn="base" latinLnBrk="1">
        <a:spcBef>
          <a:spcPct val="20000"/>
        </a:spcBef>
        <a:spcAft>
          <a:spcPct val="0"/>
        </a:spcAft>
        <a:buChar char="»"/>
        <a:defRPr kumimoji="1" sz="2585">
          <a:solidFill>
            <a:schemeClr val="tx1"/>
          </a:solidFill>
          <a:latin typeface="+mn-lt"/>
          <a:ea typeface="+mn-ea"/>
        </a:defRPr>
      </a:lvl6pPr>
      <a:lvl7pPr marL="3840457" indent="-295420" algn="l" rtl="0" fontAlgn="base" latinLnBrk="1">
        <a:spcBef>
          <a:spcPct val="20000"/>
        </a:spcBef>
        <a:spcAft>
          <a:spcPct val="0"/>
        </a:spcAft>
        <a:buChar char="»"/>
        <a:defRPr kumimoji="1" sz="2585">
          <a:solidFill>
            <a:schemeClr val="tx1"/>
          </a:solidFill>
          <a:latin typeface="+mn-lt"/>
          <a:ea typeface="+mn-ea"/>
        </a:defRPr>
      </a:lvl7pPr>
      <a:lvl8pPr marL="4431297" indent="-295420" algn="l" rtl="0" fontAlgn="base" latinLnBrk="1">
        <a:spcBef>
          <a:spcPct val="20000"/>
        </a:spcBef>
        <a:spcAft>
          <a:spcPct val="0"/>
        </a:spcAft>
        <a:buChar char="»"/>
        <a:defRPr kumimoji="1" sz="2585">
          <a:solidFill>
            <a:schemeClr val="tx1"/>
          </a:solidFill>
          <a:latin typeface="+mn-lt"/>
          <a:ea typeface="+mn-ea"/>
        </a:defRPr>
      </a:lvl8pPr>
      <a:lvl9pPr marL="5022136" indent="-295420" algn="l" rtl="0" fontAlgn="base" latinLnBrk="1">
        <a:spcBef>
          <a:spcPct val="20000"/>
        </a:spcBef>
        <a:spcAft>
          <a:spcPct val="0"/>
        </a:spcAft>
        <a:buChar char="»"/>
        <a:defRPr kumimoji="1" sz="258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1pPr>
      <a:lvl2pPr marL="590840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2pPr>
      <a:lvl3pPr marL="1181679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3pPr>
      <a:lvl4pPr marL="1772519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4pPr>
      <a:lvl5pPr marL="2363358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5pPr>
      <a:lvl6pPr marL="2954198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6pPr>
      <a:lvl7pPr marL="3545037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7pPr>
      <a:lvl8pPr marL="4135877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8pPr>
      <a:lvl9pPr marL="4726716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20566" y="1102361"/>
            <a:ext cx="11921489" cy="633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58495" y="864553"/>
            <a:ext cx="12282561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3231" dirty="0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58494" y="386715"/>
            <a:ext cx="137454" cy="42672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 typeface="Wingdings" pitchFamily="2" charset="2"/>
              <a:buChar char="§"/>
            </a:pPr>
            <a:endParaRPr lang="ko-KR" altLang="en-US" sz="1551" u="sng" dirty="0">
              <a:latin typeface="+mn-ea"/>
              <a:ea typeface="+mn-ea"/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5219115" y="9127808"/>
            <a:ext cx="2353115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8A9878F3-2A3E-4734-B09B-2A408EA5FF26}" type="slidenum">
              <a:rPr lang="ko-KR" altLang="en-US" sz="1292" b="0" smtClean="0">
                <a:latin typeface="+mn-ea"/>
                <a:ea typeface="+mn-ea"/>
              </a:rPr>
              <a:pPr algn="ctr" eaLnBrk="1" hangingPunct="1">
                <a:defRPr/>
              </a:pPr>
              <a:t>‹#›</a:t>
            </a:fld>
            <a:r>
              <a:rPr lang="ko-KR" altLang="en-US" sz="1292" b="0">
                <a:latin typeface="+mn-ea"/>
                <a:ea typeface="+mn-ea"/>
              </a:rPr>
              <a:t> </a:t>
            </a:r>
            <a:r>
              <a:rPr lang="en-US" altLang="ko-KR" sz="1292" b="0">
                <a:latin typeface="+mn-ea"/>
                <a:ea typeface="+mn-ea"/>
              </a:rPr>
              <a:t>page</a:t>
            </a:r>
            <a:endParaRPr lang="ko-KR" altLang="en-US" sz="1292" b="0" dirty="0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58495" y="9132253"/>
            <a:ext cx="12282561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323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86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585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90840" algn="ctr" rtl="0" fontAlgn="base" latinLnBrk="1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81679" algn="ctr" rtl="0" fontAlgn="base" latinLnBrk="1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72519" algn="ctr" rtl="0" fontAlgn="base" latinLnBrk="1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63358" algn="ctr" rtl="0" fontAlgn="base" latinLnBrk="1">
        <a:spcBef>
          <a:spcPct val="0"/>
        </a:spcBef>
        <a:spcAft>
          <a:spcPct val="0"/>
        </a:spcAft>
        <a:defRPr kumimoji="1" sz="2585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3130" indent="-44313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809" kern="1200">
          <a:solidFill>
            <a:schemeClr val="tx1"/>
          </a:solidFill>
          <a:latin typeface="+mn-ea"/>
          <a:ea typeface="+mn-ea"/>
          <a:cs typeface="+mn-cs"/>
        </a:defRPr>
      </a:lvl1pPr>
      <a:lvl2pPr marL="960114" indent="-369275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809" kern="1200">
          <a:solidFill>
            <a:schemeClr val="tx1"/>
          </a:solidFill>
          <a:latin typeface="+mn-ea"/>
          <a:ea typeface="+mn-ea"/>
          <a:cs typeface="+mn-cs"/>
        </a:defRPr>
      </a:lvl2pPr>
      <a:lvl3pPr marL="1477099" indent="-29542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551" kern="1200">
          <a:solidFill>
            <a:schemeClr val="tx1"/>
          </a:solidFill>
          <a:latin typeface="+mn-ea"/>
          <a:ea typeface="+mn-ea"/>
          <a:cs typeface="+mn-cs"/>
        </a:defRPr>
      </a:lvl3pPr>
      <a:lvl4pPr marL="2067938" indent="-29542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22" kern="1200">
          <a:solidFill>
            <a:schemeClr val="tx1"/>
          </a:solidFill>
          <a:latin typeface="+mn-ea"/>
          <a:ea typeface="+mn-ea"/>
          <a:cs typeface="+mn-cs"/>
        </a:defRPr>
      </a:lvl4pPr>
      <a:lvl5pPr marL="2658778" indent="-29542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22" kern="1200">
          <a:solidFill>
            <a:schemeClr val="tx1"/>
          </a:solidFill>
          <a:latin typeface="+mn-ea"/>
          <a:ea typeface="+mn-ea"/>
          <a:cs typeface="+mn-cs"/>
        </a:defRPr>
      </a:lvl5pPr>
      <a:lvl6pPr marL="3249618" indent="-295420" algn="l" defTabSz="1181679" rtl="0" eaLnBrk="1" latinLnBrk="1" hangingPunct="1">
        <a:spcBef>
          <a:spcPct val="20000"/>
        </a:spcBef>
        <a:buFont typeface="Arial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6pPr>
      <a:lvl7pPr marL="3840457" indent="-295420" algn="l" defTabSz="1181679" rtl="0" eaLnBrk="1" latinLnBrk="1" hangingPunct="1">
        <a:spcBef>
          <a:spcPct val="20000"/>
        </a:spcBef>
        <a:buFont typeface="Arial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7pPr>
      <a:lvl8pPr marL="4431297" indent="-295420" algn="l" defTabSz="1181679" rtl="0" eaLnBrk="1" latinLnBrk="1" hangingPunct="1">
        <a:spcBef>
          <a:spcPct val="20000"/>
        </a:spcBef>
        <a:buFont typeface="Arial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8pPr>
      <a:lvl9pPr marL="5022136" indent="-295420" algn="l" defTabSz="1181679" rtl="0" eaLnBrk="1" latinLnBrk="1" hangingPunct="1">
        <a:spcBef>
          <a:spcPct val="20000"/>
        </a:spcBef>
        <a:buFont typeface="Arial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1pPr>
      <a:lvl2pPr marL="590840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2pPr>
      <a:lvl3pPr marL="1181679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3pPr>
      <a:lvl4pPr marL="1772519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4pPr>
      <a:lvl5pPr marL="2363358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5pPr>
      <a:lvl6pPr marL="2954198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6pPr>
      <a:lvl7pPr marL="3545037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7pPr>
      <a:lvl8pPr marL="4135877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8pPr>
      <a:lvl9pPr marL="4726716" algn="l" defTabSz="1181679" rtl="0" eaLnBrk="1" latinLnBrk="1" hangingPunct="1">
        <a:defRPr sz="23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oracle.com/kr/java/technologies/javase/javase8-archive-downloads.html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ctrTitle"/>
          </p:nvPr>
        </p:nvSpPr>
        <p:spPr bwMode="auto">
          <a:xfrm>
            <a:off x="960120" y="3742006"/>
            <a:ext cx="10881360" cy="2634175"/>
          </a:xfrm>
          <a:noFill/>
          <a:ln>
            <a:miter lim="800000"/>
            <a:headEnd/>
            <a:tailEnd/>
          </a:ln>
        </p:spPr>
        <p:txBody>
          <a:bodyPr vert="horz" wrap="square" lIns="118169" tIns="59084" rIns="118169" bIns="59084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618" b="1" dirty="0">
                <a:latin typeface="맑은 고딕" pitchFamily="50" charset="-127"/>
                <a:ea typeface="맑은 고딕" pitchFamily="50" charset="-127"/>
              </a:rPr>
              <a:t>개발표준정의서</a:t>
            </a:r>
            <a:br>
              <a:rPr lang="en-US" altLang="ko-KR" sz="3618" b="1" dirty="0"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3618" b="1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585" b="1" dirty="0" err="1">
                <a:latin typeface="맑은 고딕" pitchFamily="50" charset="-127"/>
                <a:ea typeface="맑은 고딕" pitchFamily="50" charset="-127"/>
              </a:rPr>
              <a:t>Skyme</a:t>
            </a:r>
            <a:r>
              <a:rPr lang="ko-KR" altLang="en-US" sz="2585" b="1" dirty="0">
                <a:latin typeface="맑은 고딕" pitchFamily="50" charset="-127"/>
                <a:ea typeface="맑은 고딕" pitchFamily="50" charset="-127"/>
              </a:rPr>
              <a:t> 재구축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8192487" y="6637351"/>
            <a:ext cx="3865100" cy="148995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118169" tIns="59084" rIns="118169" bIns="59084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defTabSz="1181679">
              <a:lnSpc>
                <a:spcPct val="200000"/>
              </a:lnSpc>
              <a:defRPr/>
            </a:pPr>
            <a:r>
              <a:rPr lang="ko-KR" altLang="en-US" sz="1809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문서번호 </a:t>
            </a:r>
            <a:r>
              <a:rPr lang="en-US" altLang="ko-KR" sz="1809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000000</a:t>
            </a:r>
          </a:p>
          <a:p>
            <a:pPr algn="r" defTabSz="1181679">
              <a:lnSpc>
                <a:spcPct val="200000"/>
              </a:lnSpc>
              <a:defRPr/>
            </a:pPr>
            <a:r>
              <a:rPr lang="en-US" altLang="ko-KR" sz="1809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 1.0</a:t>
            </a:r>
          </a:p>
          <a:p>
            <a:pPr algn="r" defTabSz="1181679">
              <a:lnSpc>
                <a:spcPct val="200000"/>
              </a:lnSpc>
              <a:defRPr/>
            </a:pPr>
            <a:r>
              <a:rPr lang="en-US" altLang="ko-KR" sz="1809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2023-01-30</a:t>
            </a:r>
            <a:endParaRPr lang="ko-KR" altLang="en-US" sz="1809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38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3.1. Spring Tools 3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3.1.1. eclipse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실행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Help  Eclipse Marketplace…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3.1.2. Find : spring  ‘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Spring Tools 3 (Standalone Edition) 3.9.11.RELEASE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’ Install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3.1.3. Confirm  ‘I accept the terms of the license agreements’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Finish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244410" y="4944616"/>
            <a:ext cx="3197454" cy="3672407"/>
            <a:chOff x="-221877" y="-672008"/>
            <a:chExt cx="7182852" cy="8249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77" y="-672008"/>
              <a:ext cx="7182852" cy="824980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073083" y="7162108"/>
              <a:ext cx="936000" cy="314838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921080" y="2568353"/>
            <a:ext cx="3198307" cy="3673388"/>
            <a:chOff x="7264896" y="1611804"/>
            <a:chExt cx="7182852" cy="82498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896" y="1611804"/>
              <a:ext cx="7182852" cy="824980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2449174" y="9420793"/>
              <a:ext cx="1018993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8152" y="2568353"/>
            <a:ext cx="5407463" cy="3057894"/>
            <a:chOff x="568152" y="2568352"/>
            <a:chExt cx="8945223" cy="50584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52" y="2568352"/>
              <a:ext cx="8945223" cy="505848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628824" y="5952728"/>
              <a:ext cx="3006000" cy="288032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8152" y="5880720"/>
            <a:ext cx="5407463" cy="2452722"/>
            <a:chOff x="568153" y="5520680"/>
            <a:chExt cx="7182852" cy="325800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53" y="5520680"/>
              <a:ext cx="7182852" cy="325800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77374" y="8293024"/>
              <a:ext cx="576000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2" idx="2"/>
            <a:endCxn id="41" idx="0"/>
          </p:cNvCxnSpPr>
          <p:nvPr/>
        </p:nvCxnSpPr>
        <p:spPr>
          <a:xfrm rot="16200000" flipH="1">
            <a:off x="2841099" y="5274185"/>
            <a:ext cx="3179467" cy="22078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1" idx="3"/>
            <a:endCxn id="30" idx="0"/>
          </p:cNvCxnSpPr>
          <p:nvPr/>
        </p:nvCxnSpPr>
        <p:spPr>
          <a:xfrm>
            <a:off x="5751550" y="8076230"/>
            <a:ext cx="2613097" cy="355750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8572977" y="6125610"/>
            <a:ext cx="2656505" cy="237644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321320" y="454608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60437" y="7892899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022216" y="8346845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120981" y="5934417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64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4. Tomcat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06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4.1. Tomcat 7.0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4.1.1.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프로젝트 생성하기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4.1.2.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Create a project…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Spring Legacy Project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Next  Project name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입력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Spring MVC Project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Next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4.1.3. package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이름 입력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Finish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48672" y="2496344"/>
            <a:ext cx="3840818" cy="4174803"/>
            <a:chOff x="6616824" y="1529368"/>
            <a:chExt cx="7011378" cy="76210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24" y="1529368"/>
              <a:ext cx="7011378" cy="762106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721280" y="8719053"/>
              <a:ext cx="972000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30654" y="4501560"/>
            <a:ext cx="3863624" cy="4199591"/>
            <a:chOff x="7120880" y="969673"/>
            <a:chExt cx="7011378" cy="76210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80" y="969673"/>
              <a:ext cx="7011378" cy="762106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2150124" y="8185653"/>
              <a:ext cx="972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8152" y="2496344"/>
            <a:ext cx="3371231" cy="2840769"/>
            <a:chOff x="3304456" y="3474060"/>
            <a:chExt cx="4601217" cy="38772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456" y="3474060"/>
              <a:ext cx="4601217" cy="387721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457940" y="6354380"/>
              <a:ext cx="1286675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rot="16200000" flipH="1">
            <a:off x="8693631" y="5701727"/>
            <a:ext cx="1845884" cy="3706519"/>
          </a:xfrm>
          <a:prstGeom prst="bentConnector3">
            <a:avLst>
              <a:gd name="adj1" fmla="val 57265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676886" y="5044907"/>
            <a:ext cx="3371231" cy="3252479"/>
            <a:chOff x="2296344" y="4006968"/>
            <a:chExt cx="4867954" cy="46964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344" y="4006968"/>
              <a:ext cx="4867954" cy="469648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248878" y="8293024"/>
              <a:ext cx="972000" cy="306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5" idx="2"/>
            <a:endCxn id="26" idx="0"/>
          </p:cNvCxnSpPr>
          <p:nvPr/>
        </p:nvCxnSpPr>
        <p:spPr>
          <a:xfrm rot="16200000" flipH="1">
            <a:off x="647907" y="5295402"/>
            <a:ext cx="3221812" cy="2213689"/>
          </a:xfrm>
          <a:prstGeom prst="bentConnector3">
            <a:avLst>
              <a:gd name="adj1" fmla="val 51514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3702230" y="6533442"/>
            <a:ext cx="3794854" cy="1585669"/>
          </a:xfrm>
          <a:prstGeom prst="bentConnector3">
            <a:avLst>
              <a:gd name="adj1" fmla="val 57068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68152" y="450614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29097" y="7935549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400050" y="6337609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120981" y="837512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38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4.1. Tomcat 7.0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4.1.4. Tomcat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연동하기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4.1.5. New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Server  Tomcat v7.9 Server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Next  Download and Install… -&gt; Browse…  ‘Tomcat 7.0’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폴더 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Finish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477324" y="4723771"/>
            <a:ext cx="2991400" cy="3992436"/>
            <a:chOff x="271095" y="3504456"/>
            <a:chExt cx="4867954" cy="64969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95" y="3504456"/>
              <a:ext cx="4867954" cy="64969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233710" y="9579424"/>
              <a:ext cx="942724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39738" y="4723771"/>
            <a:ext cx="2991400" cy="3992436"/>
            <a:chOff x="6328792" y="1739852"/>
            <a:chExt cx="4867954" cy="64969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92" y="1739852"/>
              <a:ext cx="4867954" cy="64969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9756746" y="3648472"/>
              <a:ext cx="1368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345016" y="4723771"/>
            <a:ext cx="3984638" cy="3992436"/>
            <a:chOff x="8273008" y="2541974"/>
            <a:chExt cx="4867954" cy="487748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008" y="2541974"/>
              <a:ext cx="4867954" cy="487748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1153328" y="6986615"/>
              <a:ext cx="1008112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7072" y="2568352"/>
            <a:ext cx="4686954" cy="2010056"/>
            <a:chOff x="457072" y="2568352"/>
            <a:chExt cx="4686954" cy="201005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2" y="2568352"/>
              <a:ext cx="4686954" cy="201005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808512" y="3393380"/>
              <a:ext cx="1152128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3711478" y="327388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586334" y="836190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49211" y="580550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605653" y="827867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262680" y="5996185"/>
            <a:ext cx="3783565" cy="25602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7886893" y="5996185"/>
            <a:ext cx="2815794" cy="251306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1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4.1. Tomcat 7.0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4.1.6. Browse…  Tomcat 7.0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폴더 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Finish (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경로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: C:\workspace\server) 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6144" y="2640360"/>
            <a:ext cx="3152831" cy="4207888"/>
            <a:chOff x="6328792" y="1739852"/>
            <a:chExt cx="4867954" cy="64969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92" y="1739852"/>
              <a:ext cx="4867954" cy="64969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9779494" y="3355137"/>
              <a:ext cx="1355482" cy="308064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828995" y="2640360"/>
            <a:ext cx="5184576" cy="2921120"/>
            <a:chOff x="3592488" y="3144416"/>
            <a:chExt cx="9011908" cy="50775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88" y="3144416"/>
              <a:ext cx="9011908" cy="50775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474400" y="7824936"/>
              <a:ext cx="1110975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3591" y="2640360"/>
            <a:ext cx="3108357" cy="4148531"/>
            <a:chOff x="7387552" y="1200237"/>
            <a:chExt cx="4867954" cy="64969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7552" y="1200237"/>
              <a:ext cx="4867954" cy="64969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289232" y="7248872"/>
              <a:ext cx="936104" cy="34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 rot="16200000" flipH="1">
            <a:off x="4708987" y="2347084"/>
            <a:ext cx="1540219" cy="4618163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634028" y="360892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84120" y="524006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949380" y="6425017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7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42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4.1. Tomcat 7.0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4.1.7. Eclipse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에 등록한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tomcat local serve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의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server.xml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파일을 필요에 따라 수정한다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. 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20591" y="262916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55319" y="444807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9BB75-AA9D-9C79-E13A-C15245BF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784376"/>
            <a:ext cx="2749837" cy="5407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A80C50-E000-6B60-71C8-81A508511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4626216"/>
            <a:ext cx="5882183" cy="211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</p:cNvCxnSpPr>
          <p:nvPr/>
        </p:nvCxnSpPr>
        <p:spPr>
          <a:xfrm flipV="1">
            <a:off x="1921316" y="5395270"/>
            <a:ext cx="3975428" cy="23737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6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4.1. Tomcat 7.0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 중 오류발생 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4.1.8.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해당 경로에 같은 이름의 다른 파일이 존재하는 오류발생 시 프로젝트 추가 후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Finish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6143" y="2568352"/>
            <a:ext cx="4779379" cy="1584176"/>
            <a:chOff x="496144" y="2568352"/>
            <a:chExt cx="5087060" cy="16861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4" y="2568352"/>
              <a:ext cx="5087060" cy="168616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592488" y="3828528"/>
              <a:ext cx="972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2297" y="4338614"/>
            <a:ext cx="3820271" cy="4351072"/>
            <a:chOff x="5968752" y="2712368"/>
            <a:chExt cx="4867954" cy="55443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752" y="2712368"/>
              <a:ext cx="4867954" cy="554432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916729" y="7824936"/>
              <a:ext cx="972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54660" y="4338614"/>
            <a:ext cx="3820269" cy="4351070"/>
            <a:chOff x="1901841" y="2694961"/>
            <a:chExt cx="4867954" cy="554432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841" y="2694961"/>
              <a:ext cx="4867954" cy="554432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849818" y="4381121"/>
              <a:ext cx="972000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417021" y="4317868"/>
            <a:ext cx="3838484" cy="4371816"/>
            <a:chOff x="5318869" y="2028535"/>
            <a:chExt cx="4867954" cy="55443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69" y="2028535"/>
              <a:ext cx="4867954" cy="554432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8221006" y="7140737"/>
              <a:ext cx="972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3836" y="5774885"/>
            <a:ext cx="3199556" cy="27031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6746197" y="5774885"/>
            <a:ext cx="3959220" cy="27018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308177" y="365649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29728" y="824686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41300" y="557014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585820" y="824686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89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5. SSMS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01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5.1. Microsoft SQL Server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5.1.1. [https://www.microsoft.com/ko-kr/sql-server/sql-server-downloads]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에 접속하여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SQL Server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를 다운로드 받는다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5.1.2.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설치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392688" y="2595607"/>
            <a:ext cx="6934870" cy="1556922"/>
            <a:chOff x="1732898" y="3914651"/>
            <a:chExt cx="9335803" cy="17718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898" y="3914651"/>
              <a:ext cx="9335803" cy="177189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532837" y="5294433"/>
              <a:ext cx="7524000" cy="18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7329" y="2595606"/>
            <a:ext cx="4721343" cy="2352901"/>
            <a:chOff x="527329" y="2595606"/>
            <a:chExt cx="5668166" cy="29245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329" y="2595606"/>
              <a:ext cx="5668166" cy="292458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577142" y="4864114"/>
              <a:ext cx="1692000" cy="50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27329" y="5084472"/>
            <a:ext cx="4577327" cy="3582417"/>
            <a:chOff x="527329" y="4602559"/>
            <a:chExt cx="4289295" cy="32546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29" y="4602559"/>
              <a:ext cx="4289295" cy="32546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29553" y="5494712"/>
              <a:ext cx="1391116" cy="1346826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641915" y="5082060"/>
            <a:ext cx="4392488" cy="3582419"/>
            <a:chOff x="4024536" y="4602557"/>
            <a:chExt cx="4099428" cy="325465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4536" y="4602557"/>
              <a:ext cx="4099428" cy="32546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298237" y="7488711"/>
              <a:ext cx="684000" cy="216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984977" y="5084471"/>
            <a:ext cx="4349768" cy="3582418"/>
            <a:chOff x="8251747" y="4602558"/>
            <a:chExt cx="4082997" cy="32546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747" y="4602558"/>
              <a:ext cx="4082997" cy="325465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1475264" y="7441081"/>
              <a:ext cx="684000" cy="216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>
          <a:xfrm flipV="1">
            <a:off x="3644102" y="3887068"/>
            <a:ext cx="3085626" cy="736351"/>
          </a:xfrm>
          <a:prstGeom prst="bentConnector3">
            <a:avLst>
              <a:gd name="adj1" fmla="val 40789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137703" y="429833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646429" y="368432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90665" y="593050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072587" y="813174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1349050" y="805243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313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5.2. Microsoft SQL Server Management Studio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5.2.1. [https://docs.microsoft.com/ko-kr/sql/ssms/download-sql-server-management-studio-ssms?view=sql-server-ver15]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에 접속하여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SSMS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를 다운로드 받는다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5.2.2.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설치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다시 시작 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5.2.3. DB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정보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서버 이름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: 192.168.0.20 port : 1433 /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로그인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: sa /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비밀번호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: #Hcnc.co.kr!)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400800" y="2590980"/>
            <a:ext cx="5904656" cy="1693410"/>
            <a:chOff x="5228168" y="3090430"/>
            <a:chExt cx="7573432" cy="217200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168" y="3090430"/>
              <a:ext cx="7573432" cy="217200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048873" y="4971930"/>
              <a:ext cx="5752727" cy="216024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7329" y="5093677"/>
            <a:ext cx="4075774" cy="3518654"/>
            <a:chOff x="498728" y="2930044"/>
            <a:chExt cx="6620799" cy="57157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28" y="2930044"/>
              <a:ext cx="6620799" cy="571579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656384" y="7973362"/>
              <a:ext cx="1080120" cy="35563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27329" y="2590980"/>
            <a:ext cx="5680720" cy="2404494"/>
            <a:chOff x="0" y="2091316"/>
            <a:chExt cx="12801600" cy="541856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1316"/>
              <a:ext cx="12801600" cy="54185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340822" y="6545683"/>
              <a:ext cx="4508249" cy="343149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 flipV="1">
            <a:off x="4454111" y="4142110"/>
            <a:ext cx="3366209" cy="50163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3853195" y="5094868"/>
            <a:ext cx="4074393" cy="3517462"/>
            <a:chOff x="4702671" y="2896532"/>
            <a:chExt cx="6620799" cy="571579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671" y="2896532"/>
              <a:ext cx="6620799" cy="571579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32848" y="7896944"/>
              <a:ext cx="1152128" cy="432048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51193" y="5093676"/>
            <a:ext cx="4259226" cy="3518654"/>
            <a:chOff x="8051193" y="5093676"/>
            <a:chExt cx="4259226" cy="351865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193" y="5093676"/>
              <a:ext cx="4259226" cy="351865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768" y="5868060"/>
              <a:ext cx="3738075" cy="196988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21" name="타원 20"/>
          <p:cNvSpPr/>
          <p:nvPr/>
        </p:nvSpPr>
        <p:spPr>
          <a:xfrm>
            <a:off x="2356538" y="444329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733520" y="396452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758551" y="812074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87365" y="812074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278337" y="753690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798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9358" y="336104"/>
            <a:ext cx="12161035" cy="505517"/>
          </a:xfrm>
        </p:spPr>
        <p:txBody>
          <a:bodyPr/>
          <a:lstStyle/>
          <a:p>
            <a:r>
              <a:rPr kumimoji="0" lang="ko-KR" altLang="en-US" dirty="0"/>
              <a:t>사용권한 및 </a:t>
            </a:r>
            <a:r>
              <a:rPr kumimoji="0" lang="ko-KR" altLang="en-US" dirty="0" err="1"/>
              <a:t>제.개정</a:t>
            </a:r>
            <a:r>
              <a:rPr kumimoji="0" lang="ko-KR" altLang="en-US" dirty="0"/>
              <a:t> 이력</a:t>
            </a:r>
            <a:endParaRPr lang="ko-KR" altLang="en-US" dirty="0"/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1204254" y="2275158"/>
            <a:ext cx="9923291" cy="25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문서는 작성</a:t>
            </a:r>
            <a:r>
              <a:rPr kumimoji="0" lang="en-US" altLang="ko-KR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</a:t>
            </a:r>
            <a:r>
              <a:rPr kumimoji="0" lang="en-US" altLang="ko-KR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승인하여 승인된 원본을 보관한다</a:t>
            </a:r>
            <a:r>
              <a:rPr kumimoji="0" lang="en-US" altLang="ko-KR" sz="1034" b="1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Line 30"/>
          <p:cNvSpPr>
            <a:spLocks noChangeShapeType="1"/>
          </p:cNvSpPr>
          <p:nvPr/>
        </p:nvSpPr>
        <p:spPr bwMode="auto">
          <a:xfrm>
            <a:off x="1280160" y="2648537"/>
            <a:ext cx="105367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18167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551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181687" y="2734702"/>
            <a:ext cx="7822013" cy="3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 :  		서춘교				일자 :</a:t>
            </a:r>
          </a:p>
        </p:txBody>
      </p:sp>
      <p:sp>
        <p:nvSpPr>
          <p:cNvPr id="8" name="Line 32"/>
          <p:cNvSpPr>
            <a:spLocks noChangeShapeType="1"/>
          </p:cNvSpPr>
          <p:nvPr/>
        </p:nvSpPr>
        <p:spPr bwMode="auto">
          <a:xfrm>
            <a:off x="1280160" y="3239380"/>
            <a:ext cx="105367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18167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551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1181687" y="3325545"/>
            <a:ext cx="7822013" cy="3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검토자  :                    	민치영				일자 :</a:t>
            </a: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>
            <a:off x="1280160" y="3830223"/>
            <a:ext cx="105367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18167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551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1181686" y="4437479"/>
            <a:ext cx="9923292" cy="3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본인은 서명으로써 본 문서가 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</a:t>
            </a: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 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C&amp;C</a:t>
            </a: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업무활동 범위 내에서 사용될 것을 인가함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Line 36"/>
          <p:cNvSpPr>
            <a:spLocks noChangeShapeType="1"/>
          </p:cNvSpPr>
          <p:nvPr/>
        </p:nvSpPr>
        <p:spPr bwMode="auto">
          <a:xfrm>
            <a:off x="1280160" y="4913435"/>
            <a:ext cx="105367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118167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551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1181687" y="4999600"/>
            <a:ext cx="7822013" cy="3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22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승인자 : </a:t>
            </a:r>
            <a:r>
              <a:rPr kumimoji="0" lang="en-US" altLang="ko-KR" sz="1422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	</a:t>
            </a:r>
            <a:r>
              <a:rPr kumimoji="0" lang="ko-KR" altLang="en-US" sz="1422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일자 :</a:t>
            </a:r>
          </a:p>
        </p:txBody>
      </p:sp>
      <p:sp>
        <p:nvSpPr>
          <p:cNvPr id="14" name="Text Box 41"/>
          <p:cNvSpPr txBox="1">
            <a:spLocks noChangeArrowheads="1"/>
          </p:cNvSpPr>
          <p:nvPr/>
        </p:nvSpPr>
        <p:spPr bwMode="auto">
          <a:xfrm>
            <a:off x="1204254" y="1694571"/>
            <a:ext cx="9923291" cy="3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1181679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문서에 대한 서명은 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</a:t>
            </a: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 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C&amp;C</a:t>
            </a:r>
            <a:r>
              <a:rPr kumimoji="0" lang="ko-KR" altLang="en-US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내부에서 본 문서에 대하여 수행 및 유지관리의 책임이 있음을 인정하는 것임</a:t>
            </a:r>
            <a:r>
              <a:rPr kumimoji="0" lang="en-US" altLang="ko-KR" sz="142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5" name="Group 146"/>
          <p:cNvGraphicFramePr>
            <a:graphicFrameLocks noGrp="1"/>
          </p:cNvGraphicFramePr>
          <p:nvPr/>
        </p:nvGraphicFramePr>
        <p:xfrm>
          <a:off x="352865" y="5686865"/>
          <a:ext cx="12095870" cy="2850200"/>
        </p:xfrm>
        <a:graphic>
          <a:graphicData uri="http://schemas.openxmlformats.org/drawingml/2006/table">
            <a:tbl>
              <a:tblPr/>
              <a:tblGrid>
                <a:gridCol w="1819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신규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제정</a:t>
                      </a: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0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개정번호</a:t>
                      </a: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제.개정 페이지 및 내용</a:t>
                      </a: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제.개정 일자</a:t>
                      </a:r>
                    </a:p>
                  </a:txBody>
                  <a:tcPr marL="118169" marR="118169" marT="59075" marB="590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 bwMode="auto">
          <a:xfrm>
            <a:off x="8962979" y="304708"/>
            <a:ext cx="3688558" cy="53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8169" tIns="59084" rIns="118169" bIns="59084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defTabSz="1181679">
              <a:defRPr/>
            </a:pPr>
            <a:r>
              <a:rPr lang="ko-KR" altLang="en-US" sz="1551" kern="0">
                <a:solidFill>
                  <a:prstClr val="black"/>
                </a:solidFill>
              </a:rPr>
              <a:t>개발표준정의서</a:t>
            </a:r>
            <a:endParaRPr lang="ko-KR" altLang="en-US" sz="155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0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5.3. Microsoft SQL Server Management Studio sa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계정 활성화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81282" y="2520838"/>
            <a:ext cx="1860774" cy="3078847"/>
            <a:chOff x="9137104" y="2600082"/>
            <a:chExt cx="2896004" cy="479174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7104" y="2600082"/>
              <a:ext cx="2896004" cy="479174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172140" y="7081568"/>
              <a:ext cx="1692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492937" y="2520933"/>
            <a:ext cx="4051879" cy="3046376"/>
            <a:chOff x="7696944" y="1325265"/>
            <a:chExt cx="7753350" cy="5829300"/>
          </a:xfrm>
        </p:grpSpPr>
        <p:grpSp>
          <p:nvGrpSpPr>
            <p:cNvPr id="38" name="그룹 37"/>
            <p:cNvGrpSpPr/>
            <p:nvPr/>
          </p:nvGrpSpPr>
          <p:grpSpPr>
            <a:xfrm>
              <a:off x="7696944" y="1325265"/>
              <a:ext cx="7753350" cy="5829300"/>
              <a:chOff x="7696944" y="1325265"/>
              <a:chExt cx="7753350" cy="5829300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944" y="1325265"/>
                <a:ext cx="7753350" cy="582930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9960797" y="2496344"/>
                <a:ext cx="1548000" cy="216000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9960797" y="3157003"/>
                <a:ext cx="1548000" cy="216000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13529592" y="6856505"/>
                <a:ext cx="936000" cy="252000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702108" y="2277338"/>
              <a:ext cx="828000" cy="18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1283" y="5687722"/>
            <a:ext cx="1866726" cy="2641270"/>
            <a:chOff x="5968752" y="2496344"/>
            <a:chExt cx="2898258" cy="4100808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l="1233" t="10875" r="627"/>
            <a:stretch/>
          </p:blipFill>
          <p:spPr>
            <a:xfrm>
              <a:off x="5968752" y="2496344"/>
              <a:ext cx="2898258" cy="410080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929570" y="6288251"/>
              <a:ext cx="1800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687070" y="2518857"/>
            <a:ext cx="4047914" cy="3043395"/>
            <a:chOff x="2524125" y="1885950"/>
            <a:chExt cx="7753350" cy="5829300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4125" y="1885950"/>
              <a:ext cx="7753350" cy="582930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524125" y="2373608"/>
              <a:ext cx="828000" cy="18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768198" y="3249676"/>
              <a:ext cx="4641264" cy="50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8357246" y="7411667"/>
              <a:ext cx="948926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512368" y="5639386"/>
            <a:ext cx="4032448" cy="3031767"/>
            <a:chOff x="-267034" y="2496344"/>
            <a:chExt cx="7753350" cy="58293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67034" y="2496344"/>
              <a:ext cx="7753350" cy="582930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-267034" y="3435862"/>
              <a:ext cx="828000" cy="18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873463" y="3740833"/>
              <a:ext cx="2268000" cy="216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5548086" y="8025267"/>
              <a:ext cx="972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682404" y="5639386"/>
            <a:ext cx="2455581" cy="2091269"/>
            <a:chOff x="1333744" y="5842876"/>
            <a:chExt cx="2808312" cy="2391669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7"/>
            <a:srcRect l="289" r="2097" b="48448"/>
            <a:stretch/>
          </p:blipFill>
          <p:spPr>
            <a:xfrm>
              <a:off x="1333744" y="5842876"/>
              <a:ext cx="2808312" cy="239166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285527" y="7919915"/>
              <a:ext cx="1800001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275573" y="5635513"/>
            <a:ext cx="3086670" cy="1626609"/>
            <a:chOff x="5884638" y="5635513"/>
            <a:chExt cx="6477605" cy="3413559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4638" y="5635513"/>
              <a:ext cx="6477605" cy="341355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711617" y="8594455"/>
              <a:ext cx="1127231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65" name="타원 64"/>
          <p:cNvSpPr/>
          <p:nvPr/>
        </p:nvSpPr>
        <p:spPr>
          <a:xfrm>
            <a:off x="1071699" y="5272189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425118" y="525633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9627461" y="524512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071699" y="797482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462790" y="835972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17519" y="730033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0059128" y="6894765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7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30512"/>
            <a:ext cx="12096750" cy="9244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5.3.1. localhost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로 로그인 후 보안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로그인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sa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오른쪽 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속성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5.3.2.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로그인 속성 설정 후 확인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5.3.3.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서버 이름 오른쪽 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속성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보안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서버 인증 설정 변경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확인 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5.3.4.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다시 시작 후 서버 연결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89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6. DBeaver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57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6.1. DBeavr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90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6.1.1. [https://dbeaver.io/download/]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에 접속하여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DBeaver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를 다운로드 받는다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6.1.2. Installer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실행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언어 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다음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동의함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다음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클릭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6143" y="2542511"/>
            <a:ext cx="3097549" cy="4575395"/>
            <a:chOff x="3088432" y="1920280"/>
            <a:chExt cx="3384376" cy="51125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5" t="10001" r="49438" b="19000"/>
            <a:stretch/>
          </p:blipFill>
          <p:spPr>
            <a:xfrm>
              <a:off x="3088432" y="1920280"/>
              <a:ext cx="3384376" cy="51125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448472" y="6180944"/>
              <a:ext cx="1080120" cy="193871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351438" y="6103339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6144" y="7413749"/>
            <a:ext cx="5557810" cy="1275283"/>
            <a:chOff x="2190163" y="1780753"/>
            <a:chExt cx="7595014" cy="174273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11" b="71145"/>
            <a:stretch/>
          </p:blipFill>
          <p:spPr>
            <a:xfrm>
              <a:off x="2190163" y="1780753"/>
              <a:ext cx="7595014" cy="17427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965664" y="3235573"/>
              <a:ext cx="5819289" cy="233451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45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9" idx="3"/>
            <a:endCxn id="50" idx="1"/>
          </p:cNvCxnSpPr>
          <p:nvPr/>
        </p:nvCxnSpPr>
        <p:spPr>
          <a:xfrm flipH="1">
            <a:off x="1795404" y="6442262"/>
            <a:ext cx="18844" cy="2121499"/>
          </a:xfrm>
          <a:prstGeom prst="bentConnector5">
            <a:avLst>
              <a:gd name="adj1" fmla="val -1213118"/>
              <a:gd name="adj2" fmla="val 39112"/>
              <a:gd name="adj3" fmla="val 1313118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125066" y="2543773"/>
            <a:ext cx="3566692" cy="1906335"/>
            <a:chOff x="3795208" y="2587628"/>
            <a:chExt cx="2762636" cy="147658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208" y="2587628"/>
              <a:ext cx="2762636" cy="147658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764739" y="3708938"/>
              <a:ext cx="915981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411158" y="2540834"/>
            <a:ext cx="3566692" cy="2209999"/>
            <a:chOff x="6146476" y="573523"/>
            <a:chExt cx="5534797" cy="342947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476" y="573523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9713168" y="3644230"/>
              <a:ext cx="915981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24469" y="5005576"/>
            <a:ext cx="3596805" cy="2228658"/>
            <a:chOff x="3312933" y="4378984"/>
            <a:chExt cx="5534797" cy="342947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933" y="4378984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83031" y="7448104"/>
              <a:ext cx="915981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411158" y="5010027"/>
            <a:ext cx="3582439" cy="2219756"/>
            <a:chOff x="8710209" y="4575877"/>
            <a:chExt cx="5534797" cy="342947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209" y="4575877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2261939" y="7652271"/>
              <a:ext cx="915981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7726012" y="3721351"/>
            <a:ext cx="2294827" cy="42625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7039761" y="7093633"/>
            <a:ext cx="3670281" cy="8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1" idx="3"/>
            <a:endCxn id="59" idx="0"/>
          </p:cNvCxnSpPr>
          <p:nvPr/>
        </p:nvCxnSpPr>
        <p:spPr>
          <a:xfrm>
            <a:off x="6559350" y="4177348"/>
            <a:ext cx="4445364" cy="342288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5288602" y="3913832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560382" y="443879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303766" y="690942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0560382" y="6891225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698206" y="837365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9427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6.1. DBeavr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90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6.1.3.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다음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설치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마침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설치 완료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6.1.4.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설치할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DB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DB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정보 입력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driver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다운로드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6.1.5.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설치 완료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544939" y="2665368"/>
            <a:ext cx="3752510" cy="2325136"/>
            <a:chOff x="6914378" y="2640360"/>
            <a:chExt cx="5534797" cy="34294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78" y="2640360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453483" y="5705899"/>
              <a:ext cx="977334" cy="30729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20542" y="2660407"/>
            <a:ext cx="3760516" cy="2330097"/>
            <a:chOff x="3527747" y="4728592"/>
            <a:chExt cx="5534797" cy="3429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747" y="4728592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053574" y="7808098"/>
              <a:ext cx="977334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6144" y="2660408"/>
            <a:ext cx="3760517" cy="2330096"/>
            <a:chOff x="-1376064" y="3216424"/>
            <a:chExt cx="5534797" cy="34294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6064" y="3216424"/>
              <a:ext cx="5534797" cy="3429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174284" y="6277493"/>
              <a:ext cx="977334" cy="30729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96145" y="5634515"/>
            <a:ext cx="4297830" cy="2552707"/>
            <a:chOff x="-1961768" y="480120"/>
            <a:chExt cx="8821381" cy="523948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1768" y="480120"/>
              <a:ext cx="8821381" cy="523948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942305" y="5277339"/>
              <a:ext cx="1005978" cy="364777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979167" y="5634515"/>
            <a:ext cx="4297830" cy="2552707"/>
            <a:chOff x="4896247" y="1416224"/>
            <a:chExt cx="8821381" cy="523948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247" y="1416224"/>
              <a:ext cx="8821381" cy="523948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1714801" y="6228568"/>
              <a:ext cx="1023435" cy="353965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462189" y="5634515"/>
            <a:ext cx="2836587" cy="2720015"/>
            <a:chOff x="3966823" y="2466649"/>
            <a:chExt cx="4867954" cy="466790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23" y="2466649"/>
              <a:ext cx="4867954" cy="466790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35877" y="6708781"/>
              <a:ext cx="1030690" cy="324067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61" name="타원 60"/>
          <p:cNvSpPr/>
          <p:nvPr/>
        </p:nvSpPr>
        <p:spPr>
          <a:xfrm>
            <a:off x="2819551" y="4655259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7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827288" y="4683270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8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0855588" y="4702662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9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267506" y="7906828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212396" y="7891948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1060337" y="7992301"/>
            <a:ext cx="216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976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7. SVN </a:t>
            </a:r>
            <a:r>
              <a:rPr lang="ko-KR" altLang="en-US" sz="6600" dirty="0">
                <a:latin typeface="+mj-ea"/>
              </a:rPr>
              <a:t>설치 및 연동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75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7.1. SVN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90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7.1.1. eclipse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실행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Help  Eclipse Marketplace…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7.1.2.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Find : svn  ‘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Subclipse 4.3.3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’ Install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7.1.3. Confirm  ‘I accept the terms of the license agreements’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Finish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7.1.4. Install anyway  Restart Now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47435" y="2538281"/>
            <a:ext cx="2088231" cy="2905034"/>
            <a:chOff x="2080320" y="2543638"/>
            <a:chExt cx="2088231" cy="2905034"/>
          </a:xfrm>
        </p:grpSpPr>
        <p:grpSp>
          <p:nvGrpSpPr>
            <p:cNvPr id="4" name="그룹 3"/>
            <p:cNvGrpSpPr/>
            <p:nvPr/>
          </p:nvGrpSpPr>
          <p:grpSpPr>
            <a:xfrm>
              <a:off x="2080320" y="2543638"/>
              <a:ext cx="2088231" cy="2905034"/>
              <a:chOff x="2820988" y="2496344"/>
              <a:chExt cx="3106831" cy="432205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05" t="1562" r="14755" b="2519"/>
              <a:stretch/>
            </p:blipFill>
            <p:spPr>
              <a:xfrm>
                <a:off x="2820988" y="2496344"/>
                <a:ext cx="3106831" cy="432205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3412180" y="6015759"/>
                <a:ext cx="2376000" cy="252000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타원 34"/>
            <p:cNvSpPr/>
            <p:nvPr/>
          </p:nvSpPr>
          <p:spPr>
            <a:xfrm>
              <a:off x="2380556" y="4838664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669202" y="2538281"/>
            <a:ext cx="3615421" cy="1614247"/>
            <a:chOff x="469296" y="5687137"/>
            <a:chExt cx="4178910" cy="1865839"/>
          </a:xfrm>
        </p:grpSpPr>
        <p:grpSp>
          <p:nvGrpSpPr>
            <p:cNvPr id="9" name="그룹 8"/>
            <p:cNvGrpSpPr/>
            <p:nvPr/>
          </p:nvGrpSpPr>
          <p:grpSpPr>
            <a:xfrm>
              <a:off x="469296" y="5687137"/>
              <a:ext cx="4178910" cy="1865839"/>
              <a:chOff x="8809807" y="-3393036"/>
              <a:chExt cx="6735115" cy="300715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549"/>
              <a:stretch/>
            </p:blipFill>
            <p:spPr>
              <a:xfrm>
                <a:off x="8809807" y="-3393036"/>
                <a:ext cx="6735115" cy="3007158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14673229" y="-768620"/>
                <a:ext cx="576000" cy="323999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4010316" y="7237893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669202" y="4307629"/>
            <a:ext cx="3516946" cy="4307885"/>
            <a:chOff x="4983630" y="2556679"/>
            <a:chExt cx="3870622" cy="4741101"/>
          </a:xfrm>
        </p:grpSpPr>
        <p:grpSp>
          <p:nvGrpSpPr>
            <p:cNvPr id="10" name="그룹 9"/>
            <p:cNvGrpSpPr/>
            <p:nvPr/>
          </p:nvGrpSpPr>
          <p:grpSpPr>
            <a:xfrm>
              <a:off x="4983630" y="2556679"/>
              <a:ext cx="3870622" cy="4741101"/>
              <a:chOff x="2077371" y="696144"/>
              <a:chExt cx="6735115" cy="82498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7371" y="696144"/>
                <a:ext cx="6735115" cy="82498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5896744" y="8545016"/>
                <a:ext cx="1008112" cy="288032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7081562" y="6957510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7048" y="4307628"/>
            <a:ext cx="3516946" cy="4307885"/>
            <a:chOff x="8473669" y="3936504"/>
            <a:chExt cx="3870622" cy="4741101"/>
          </a:xfrm>
        </p:grpSpPr>
        <p:grpSp>
          <p:nvGrpSpPr>
            <p:cNvPr id="11" name="그룹 10"/>
            <p:cNvGrpSpPr/>
            <p:nvPr/>
          </p:nvGrpSpPr>
          <p:grpSpPr>
            <a:xfrm>
              <a:off x="8473669" y="3936504"/>
              <a:ext cx="3870622" cy="4741101"/>
              <a:chOff x="9009905" y="838924"/>
              <a:chExt cx="6735115" cy="824980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9905" y="838924"/>
                <a:ext cx="6735115" cy="82498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0B36E34-76A3-432E-8B15-7CD88FBAF39E}"/>
                  </a:ext>
                </a:extLst>
              </p:cNvPr>
              <p:cNvSpPr/>
              <p:nvPr/>
            </p:nvSpPr>
            <p:spPr>
              <a:xfrm>
                <a:off x="13745617" y="8663666"/>
                <a:ext cx="1008112" cy="324000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타원 40"/>
            <p:cNvSpPr/>
            <p:nvPr/>
          </p:nvSpPr>
          <p:spPr>
            <a:xfrm>
              <a:off x="11098215" y="8355722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42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2441809" y="4034034"/>
            <a:ext cx="3374888" cy="95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rot="5400000">
            <a:off x="3306473" y="5741334"/>
            <a:ext cx="4285162" cy="104448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5190020" y="8478148"/>
            <a:ext cx="3669925" cy="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7929788" y="2538206"/>
            <a:ext cx="4422724" cy="1341726"/>
            <a:chOff x="424136" y="2496344"/>
            <a:chExt cx="5086350" cy="1543051"/>
          </a:xfrm>
        </p:grpSpPr>
        <p:pic>
          <p:nvPicPr>
            <p:cNvPr id="54" name="Picture 2" descr="이클립스 / 스프링 플러그인 / 설치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36" y="2496344"/>
              <a:ext cx="5086350" cy="154305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581365" y="3624088"/>
              <a:ext cx="986739" cy="300224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929788" y="3986360"/>
            <a:ext cx="4422724" cy="1203869"/>
            <a:chOff x="424136" y="4152528"/>
            <a:chExt cx="5086350" cy="138450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36" y="4152528"/>
              <a:ext cx="5086350" cy="138450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448472" y="5089768"/>
              <a:ext cx="1008112" cy="366223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67" name="타원 66"/>
          <p:cNvSpPr/>
          <p:nvPr/>
        </p:nvSpPr>
        <p:spPr>
          <a:xfrm>
            <a:off x="9721609" y="3448498"/>
            <a:ext cx="167900" cy="134281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0475583" y="4760469"/>
            <a:ext cx="167900" cy="134281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795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7.2. SVN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연동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7.2.1. Window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Show View  Other…  SVN Repositories  Open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7.2.2.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Add SVN Repository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Url : SVN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서버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IP/svn/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프로젝트명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/  Finish  Accept Permanently(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디지털 인증서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7.2.3. Username, Password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입력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OK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57132" y="2533650"/>
            <a:ext cx="3143968" cy="2711835"/>
            <a:chOff x="2607744" y="2496344"/>
            <a:chExt cx="4760118" cy="4105848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2"/>
            <a:stretch/>
          </p:blipFill>
          <p:spPr>
            <a:xfrm>
              <a:off x="2607744" y="2496344"/>
              <a:ext cx="4760118" cy="41058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456584" y="6168752"/>
              <a:ext cx="2736000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5468" y="5376664"/>
            <a:ext cx="2329399" cy="3277851"/>
            <a:chOff x="5587433" y="2721826"/>
            <a:chExt cx="2924583" cy="411537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433" y="2721826"/>
              <a:ext cx="2924583" cy="411537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544816" y="6409160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808512" y="2533650"/>
            <a:ext cx="4639834" cy="1710833"/>
            <a:chOff x="2695058" y="2433307"/>
            <a:chExt cx="4857870" cy="179122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55" b="62167"/>
            <a:stretch/>
          </p:blipFill>
          <p:spPr>
            <a:xfrm>
              <a:off x="2695058" y="2433307"/>
              <a:ext cx="4857870" cy="179122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222507" y="2447399"/>
              <a:ext cx="334501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810588" y="4466272"/>
            <a:ext cx="4637758" cy="3430671"/>
            <a:chOff x="7166657" y="2724546"/>
            <a:chExt cx="4867954" cy="360095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657" y="2724546"/>
              <a:ext cx="4867954" cy="36009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074352" y="5902755"/>
              <a:ext cx="936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7" r="74750"/>
          <a:stretch/>
        </p:blipFill>
        <p:spPr>
          <a:xfrm>
            <a:off x="8657834" y="4466272"/>
            <a:ext cx="3337100" cy="34306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7" name="그룹 36"/>
          <p:cNvGrpSpPr/>
          <p:nvPr/>
        </p:nvGrpSpPr>
        <p:grpSpPr>
          <a:xfrm>
            <a:off x="8657834" y="2533650"/>
            <a:ext cx="3629532" cy="1705213"/>
            <a:chOff x="8657834" y="2533650"/>
            <a:chExt cx="3629532" cy="170521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834" y="2533650"/>
              <a:ext cx="3629532" cy="1705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330565" y="3853088"/>
              <a:ext cx="980912" cy="30868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61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rot="5400000">
            <a:off x="509223" y="6241014"/>
            <a:ext cx="3164161" cy="980982"/>
          </a:xfrm>
          <a:prstGeom prst="bentConnector3">
            <a:avLst>
              <a:gd name="adj1" fmla="val 6811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rot="5400000">
            <a:off x="4846015" y="5002823"/>
            <a:ext cx="4672006" cy="3107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7472522" y="4007428"/>
            <a:ext cx="2858043" cy="3641102"/>
          </a:xfrm>
          <a:prstGeom prst="bentConnector3">
            <a:avLst>
              <a:gd name="adj1" fmla="val 38056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1559300" y="488418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122506" y="823598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7080604" y="248349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481697" y="7435334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229350" y="377599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" name="연결선: 꺾임 17">
            <a:extLst>
              <a:ext uri="{FF2B5EF4-FFF2-40B4-BE49-F238E27FC236}">
                <a16:creationId xmlns:a16="http://schemas.microsoft.com/office/drawing/2014/main" id="{38984AF7-22F3-6499-067B-234FFC5F0B5D}"/>
              </a:ext>
            </a:extLst>
          </p:cNvPr>
          <p:cNvCxnSpPr>
            <a:cxnSpLocks/>
          </p:cNvCxnSpPr>
          <p:nvPr/>
        </p:nvCxnSpPr>
        <p:spPr>
          <a:xfrm rot="5400000">
            <a:off x="4755229" y="5924959"/>
            <a:ext cx="837028" cy="5146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833C9-9CAA-69D0-A521-93BDC5F0FE43}"/>
              </a:ext>
            </a:extLst>
          </p:cNvPr>
          <p:cNvSpPr txBox="1"/>
          <p:nvPr/>
        </p:nvSpPr>
        <p:spPr>
          <a:xfrm>
            <a:off x="4120392" y="6574221"/>
            <a:ext cx="2771122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https://192.168.0.20:4443/svn/HSFrame/</a:t>
            </a:r>
          </a:p>
        </p:txBody>
      </p:sp>
    </p:spTree>
    <p:extLst>
      <p:ext uri="{BB962C8B-B14F-4D97-AF65-F5344CB8AC3E}">
        <p14:creationId xmlns:p14="http://schemas.microsoft.com/office/powerpoint/2010/main" val="231422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7.2. SVN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연동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7.2.4. svn (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오른쪽 클릭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Checkout…  Finish  Finish  Yes 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소스 다운로드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7.2.5.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프로젝트 불러오기 완료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9338" y="2529996"/>
            <a:ext cx="3232448" cy="1982572"/>
            <a:chOff x="496144" y="2483490"/>
            <a:chExt cx="3232448" cy="198257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74750" b="22468"/>
            <a:stretch/>
          </p:blipFill>
          <p:spPr>
            <a:xfrm>
              <a:off x="496144" y="2483490"/>
              <a:ext cx="3232448" cy="19825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846372" y="3000400"/>
              <a:ext cx="1807076" cy="190219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7266" y="2529996"/>
            <a:ext cx="3997246" cy="3950312"/>
            <a:chOff x="3966823" y="2395202"/>
            <a:chExt cx="4867954" cy="48107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23" y="2395202"/>
              <a:ext cx="4867954" cy="481079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42013" y="6780017"/>
              <a:ext cx="1008000" cy="336985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34810" y="2529996"/>
            <a:ext cx="3997246" cy="3950312"/>
            <a:chOff x="7167734" y="2485382"/>
            <a:chExt cx="4867954" cy="48107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734" y="2485382"/>
              <a:ext cx="4867954" cy="481079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037776" y="6853399"/>
              <a:ext cx="1008000" cy="352599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947266" y="7020724"/>
            <a:ext cx="4934639" cy="1467055"/>
            <a:chOff x="3933480" y="4067072"/>
            <a:chExt cx="4934639" cy="146705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480" y="4067072"/>
              <a:ext cx="4934639" cy="146705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6857309" y="5111490"/>
              <a:ext cx="1017088" cy="338243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50" b="46885"/>
          <a:stretch/>
        </p:blipFill>
        <p:spPr>
          <a:xfrm>
            <a:off x="459338" y="4834351"/>
            <a:ext cx="3232448" cy="36831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47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3616642" y="3142016"/>
            <a:ext cx="2691542" cy="31268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7135888" y="6261493"/>
            <a:ext cx="3455613" cy="738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rot="5400000">
            <a:off x="8363054" y="5422843"/>
            <a:ext cx="1658884" cy="36257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B36E34-76A3-432E-8B15-7CD88FBAF39E}"/>
              </a:ext>
            </a:extLst>
          </p:cNvPr>
          <p:cNvSpPr/>
          <p:nvPr/>
        </p:nvSpPr>
        <p:spPr>
          <a:xfrm>
            <a:off x="459338" y="5502270"/>
            <a:ext cx="2329600" cy="14400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12532" y="296930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6199637" y="6037391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494467" y="6040797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774061" y="800687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52425" y="5424665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604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Tiles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74045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8.1. Tiles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8.1.1. pom.xml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에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</a:rPr>
              <a:t>Maven Dependency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추가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8.1.2.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프로젝트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src  webapp  WEB-INF  spring  appServlet 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servlet-context.xml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설정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8.1.3.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프로젝트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src  webapp  WEB-INF  tiles 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tiles.xml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파일 생성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8.1.4.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프로젝트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src  main  webapp  WEB-INF  views  layout  </a:t>
            </a:r>
            <a:r>
              <a:rPr lang="en-US" altLang="ko-KR" sz="1300" b="1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Tiles Template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생성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45962" y="3952863"/>
            <a:ext cx="2123407" cy="1711834"/>
            <a:chOff x="4050534" y="3118149"/>
            <a:chExt cx="2329282" cy="187780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88" t="28193" r="53375" b="45846"/>
            <a:stretch/>
          </p:blipFill>
          <p:spPr>
            <a:xfrm>
              <a:off x="4147568" y="3195754"/>
              <a:ext cx="2232248" cy="180020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0" name="타원 39"/>
            <p:cNvSpPr/>
            <p:nvPr/>
          </p:nvSpPr>
          <p:spPr>
            <a:xfrm>
              <a:off x="4050534" y="3118149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063820" y="3950628"/>
            <a:ext cx="4479386" cy="1714069"/>
            <a:chOff x="4791598" y="2967008"/>
            <a:chExt cx="5497634" cy="210370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3385" r="29750" b="37539"/>
            <a:stretch/>
          </p:blipFill>
          <p:spPr>
            <a:xfrm>
              <a:off x="4888632" y="3054493"/>
              <a:ext cx="5400600" cy="201622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2" name="타원 41"/>
            <p:cNvSpPr/>
            <p:nvPr/>
          </p:nvSpPr>
          <p:spPr>
            <a:xfrm>
              <a:off x="4791598" y="2967008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7504" y="5851391"/>
            <a:ext cx="3891088" cy="2758850"/>
            <a:chOff x="8615950" y="2602336"/>
            <a:chExt cx="4561530" cy="323420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4" t="10029" r="39312" b="46885"/>
            <a:stretch/>
          </p:blipFill>
          <p:spPr>
            <a:xfrm>
              <a:off x="8712984" y="2722842"/>
              <a:ext cx="4464496" cy="311369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8615950" y="2602336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12168" y="2435402"/>
            <a:ext cx="98956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Tiles ? </a:t>
            </a:r>
            <a:r>
              <a:rPr lang="ko-KR" altLang="en-US" sz="1200" dirty="0"/>
              <a:t>반복적으로 사용되는 웹 페이지의 상단이나 하단 메뉴</a:t>
            </a:r>
            <a:r>
              <a:rPr lang="en-US" altLang="ko-KR" sz="1200" dirty="0"/>
              <a:t>, </a:t>
            </a:r>
            <a:r>
              <a:rPr lang="ko-KR" altLang="en-US" sz="1200" dirty="0"/>
              <a:t>좌측 메뉴 등의 정보를 한 곳에서 관리할 수 있게 도와주는 템플릿 프레임워크</a:t>
            </a:r>
            <a:endParaRPr lang="en-US" altLang="ko-KR" sz="12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712168" y="2929809"/>
            <a:ext cx="5904656" cy="1005700"/>
            <a:chOff x="856183" y="4152527"/>
            <a:chExt cx="6962683" cy="118590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6" t="24238" r="42125" b="66615"/>
            <a:stretch/>
          </p:blipFill>
          <p:spPr>
            <a:xfrm>
              <a:off x="856183" y="4152527"/>
              <a:ext cx="6962683" cy="118590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216224" y="4527119"/>
              <a:ext cx="6552728" cy="216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852078" y="2896158"/>
            <a:ext cx="3257474" cy="5072794"/>
            <a:chOff x="1191766" y="4164760"/>
            <a:chExt cx="3257474" cy="507279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4" r="75312" b="20924"/>
            <a:stretch/>
          </p:blipFill>
          <p:spPr>
            <a:xfrm>
              <a:off x="1288800" y="4269002"/>
              <a:ext cx="3160440" cy="496855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2" name="타원 51"/>
            <p:cNvSpPr/>
            <p:nvPr/>
          </p:nvSpPr>
          <p:spPr>
            <a:xfrm>
              <a:off x="1191766" y="4164760"/>
              <a:ext cx="194068" cy="15521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02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EF96B-2989-4BA4-8EC8-BBBD1E390454}"/>
              </a:ext>
            </a:extLst>
          </p:cNvPr>
          <p:cNvSpPr/>
          <p:nvPr/>
        </p:nvSpPr>
        <p:spPr>
          <a:xfrm>
            <a:off x="784176" y="1109527"/>
            <a:ext cx="10909300" cy="5535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772DC5-9906-4AF6-8352-B2D759EABEA9}"/>
              </a:ext>
            </a:extLst>
          </p:cNvPr>
          <p:cNvSpPr/>
          <p:nvPr/>
        </p:nvSpPr>
        <p:spPr>
          <a:xfrm>
            <a:off x="784176" y="624136"/>
            <a:ext cx="10907713" cy="966925"/>
          </a:xfrm>
          <a:prstGeom prst="rect">
            <a:avLst/>
          </a:prstGeom>
          <a:solidFill>
            <a:srgbClr val="364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DF3EF-7C38-480A-8D64-7FD5B04FF2E0}"/>
              </a:ext>
            </a:extLst>
          </p:cNvPr>
          <p:cNvSpPr txBox="1"/>
          <p:nvPr/>
        </p:nvSpPr>
        <p:spPr>
          <a:xfrm>
            <a:off x="782589" y="804416"/>
            <a:ext cx="1090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개발환경 표준 정의서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4E406B-8790-4992-A6FE-9040D433FE4F}"/>
              </a:ext>
            </a:extLst>
          </p:cNvPr>
          <p:cNvGrpSpPr/>
          <p:nvPr/>
        </p:nvGrpSpPr>
        <p:grpSpPr>
          <a:xfrm>
            <a:off x="1538269" y="3803605"/>
            <a:ext cx="2929272" cy="765651"/>
            <a:chOff x="1929132" y="920608"/>
            <a:chExt cx="2929272" cy="7656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E3D080-B0CF-470C-81AA-E92F2BD10D2C}"/>
                </a:ext>
              </a:extLst>
            </p:cNvPr>
            <p:cNvSpPr txBox="1"/>
            <p:nvPr/>
          </p:nvSpPr>
          <p:spPr>
            <a:xfrm>
              <a:off x="1929132" y="967540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목차</a:t>
              </a:r>
              <a:endParaRPr lang="ko-KR" altLang="en-US" sz="4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4AFDF8-8E4C-4156-A3D9-BA9C2AE557FE}"/>
                </a:ext>
              </a:extLst>
            </p:cNvPr>
            <p:cNvGrpSpPr/>
            <p:nvPr/>
          </p:nvGrpSpPr>
          <p:grpSpPr>
            <a:xfrm>
              <a:off x="1929132" y="1179393"/>
              <a:ext cx="2929272" cy="506866"/>
              <a:chOff x="1929132" y="792599"/>
              <a:chExt cx="2929272" cy="50686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B0C71-2FF1-4A3B-9A84-957176F952AD}"/>
                  </a:ext>
                </a:extLst>
              </p:cNvPr>
              <p:cNvSpPr txBox="1"/>
              <p:nvPr/>
            </p:nvSpPr>
            <p:spPr>
              <a:xfrm>
                <a:off x="3045087" y="792599"/>
                <a:ext cx="181331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Contents</a:t>
                </a:r>
                <a:endPara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7F1173-9EFA-4BCA-AB2E-33F6356CAC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9132" y="1299465"/>
                <a:ext cx="28275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981363E-D4C2-4E5A-A7AE-2949133ACB26}"/>
                </a:ext>
              </a:extLst>
            </p:cNvPr>
            <p:cNvSpPr/>
            <p:nvPr/>
          </p:nvSpPr>
          <p:spPr>
            <a:xfrm>
              <a:off x="2332044" y="920608"/>
              <a:ext cx="76200" cy="76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A9E0CC6-B4A0-46A6-8328-C6311F831353}"/>
                </a:ext>
              </a:extLst>
            </p:cNvPr>
            <p:cNvSpPr/>
            <p:nvPr/>
          </p:nvSpPr>
          <p:spPr>
            <a:xfrm>
              <a:off x="2728159" y="920608"/>
              <a:ext cx="76200" cy="76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C8CD8-F18C-47D0-B741-5DBCE2116F1C}"/>
              </a:ext>
            </a:extLst>
          </p:cNvPr>
          <p:cNvSpPr txBox="1"/>
          <p:nvPr/>
        </p:nvSpPr>
        <p:spPr>
          <a:xfrm>
            <a:off x="5631010" y="2064296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Ⅰ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305E6-CFB9-4191-AB74-68C8E336367C}"/>
              </a:ext>
            </a:extLst>
          </p:cNvPr>
          <p:cNvSpPr txBox="1"/>
          <p:nvPr/>
        </p:nvSpPr>
        <p:spPr>
          <a:xfrm>
            <a:off x="6315301" y="2116162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JDK 1.8.0_202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030F-51F4-4CBD-8494-0457B4CEE18D}"/>
              </a:ext>
            </a:extLst>
          </p:cNvPr>
          <p:cNvSpPr txBox="1"/>
          <p:nvPr/>
        </p:nvSpPr>
        <p:spPr>
          <a:xfrm>
            <a:off x="6315301" y="2797558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Eclipse 4.12 (2019-06)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1D326B-4985-4D1F-9375-5586C1B71DC9}"/>
              </a:ext>
            </a:extLst>
          </p:cNvPr>
          <p:cNvSpPr txBox="1"/>
          <p:nvPr/>
        </p:nvSpPr>
        <p:spPr>
          <a:xfrm>
            <a:off x="5631010" y="2745692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Ⅱ</a:t>
            </a:r>
            <a:endParaRPr lang="ko-KR" altLang="en-US" sz="28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BF24A-1B50-4377-95E5-750EF3A3C984}"/>
              </a:ext>
            </a:extLst>
          </p:cNvPr>
          <p:cNvSpPr txBox="1"/>
          <p:nvPr/>
        </p:nvSpPr>
        <p:spPr>
          <a:xfrm>
            <a:off x="6315301" y="3478954"/>
            <a:ext cx="447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Spring Tools 3 3.9.11.RELEASE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CFB26-0C53-49AC-BE45-163F7BF3C2F1}"/>
              </a:ext>
            </a:extLst>
          </p:cNvPr>
          <p:cNvSpPr txBox="1"/>
          <p:nvPr/>
        </p:nvSpPr>
        <p:spPr>
          <a:xfrm>
            <a:off x="5631010" y="3427088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Ⅲ</a:t>
            </a:r>
            <a:endParaRPr lang="ko-KR" altLang="en-US" sz="28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E2310-F75B-4028-97C1-B0A13092E270}"/>
              </a:ext>
            </a:extLst>
          </p:cNvPr>
          <p:cNvSpPr txBox="1"/>
          <p:nvPr/>
        </p:nvSpPr>
        <p:spPr>
          <a:xfrm>
            <a:off x="6315301" y="4160350"/>
            <a:ext cx="21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Tomcat 7.0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374C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9E8FF-7872-44FD-8E7C-81A9A1DE2A82}"/>
              </a:ext>
            </a:extLst>
          </p:cNvPr>
          <p:cNvSpPr txBox="1"/>
          <p:nvPr/>
        </p:nvSpPr>
        <p:spPr>
          <a:xfrm>
            <a:off x="5631010" y="4108484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Ⅳ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235401-B362-45B0-AF5C-7FEAD26A6FCC}"/>
              </a:ext>
            </a:extLst>
          </p:cNvPr>
          <p:cNvCxnSpPr>
            <a:cxnSpLocks/>
          </p:cNvCxnSpPr>
          <p:nvPr/>
        </p:nvCxnSpPr>
        <p:spPr>
          <a:xfrm>
            <a:off x="5032648" y="2072459"/>
            <a:ext cx="0" cy="604800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58AE29-68DB-419A-B3BA-6AF40618436D}"/>
              </a:ext>
            </a:extLst>
          </p:cNvPr>
          <p:cNvSpPr txBox="1"/>
          <p:nvPr/>
        </p:nvSpPr>
        <p:spPr>
          <a:xfrm>
            <a:off x="6315301" y="484174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SSMS 18.10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59A18-B1B3-4F31-9EDD-43F19957F0C6}"/>
              </a:ext>
            </a:extLst>
          </p:cNvPr>
          <p:cNvSpPr txBox="1"/>
          <p:nvPr/>
        </p:nvSpPr>
        <p:spPr>
          <a:xfrm>
            <a:off x="5631010" y="4789880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8AE29-68DB-419A-B3BA-6AF40618436D}"/>
              </a:ext>
            </a:extLst>
          </p:cNvPr>
          <p:cNvSpPr txBox="1"/>
          <p:nvPr/>
        </p:nvSpPr>
        <p:spPr>
          <a:xfrm>
            <a:off x="6317493" y="5523142"/>
            <a:ext cx="261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Dbeaver 22.0.1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59A18-B1B3-4F31-9EDD-43F19957F0C6}"/>
              </a:ext>
            </a:extLst>
          </p:cNvPr>
          <p:cNvSpPr txBox="1"/>
          <p:nvPr/>
        </p:nvSpPr>
        <p:spPr>
          <a:xfrm>
            <a:off x="5633202" y="5471276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Ⅵ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8AE29-68DB-419A-B3BA-6AF40618436D}"/>
              </a:ext>
            </a:extLst>
          </p:cNvPr>
          <p:cNvSpPr txBox="1"/>
          <p:nvPr/>
        </p:nvSpPr>
        <p:spPr>
          <a:xfrm>
            <a:off x="6317387" y="6204538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</a:rPr>
              <a:t>SVN Subclipse 4.3.3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</a:rPr>
              <a:t>설치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C59A18-B1B3-4F31-9EDD-43F19957F0C6}"/>
              </a:ext>
            </a:extLst>
          </p:cNvPr>
          <p:cNvSpPr txBox="1"/>
          <p:nvPr/>
        </p:nvSpPr>
        <p:spPr>
          <a:xfrm>
            <a:off x="5633096" y="6152672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Ⅶ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58AE29-68DB-419A-B3BA-6AF40618436D}"/>
              </a:ext>
            </a:extLst>
          </p:cNvPr>
          <p:cNvSpPr txBox="1"/>
          <p:nvPr/>
        </p:nvSpPr>
        <p:spPr>
          <a:xfrm>
            <a:off x="6319579" y="688593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</a:rPr>
              <a:t>Tiles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</a:rPr>
              <a:t>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C59A18-B1B3-4F31-9EDD-43F19957F0C6}"/>
              </a:ext>
            </a:extLst>
          </p:cNvPr>
          <p:cNvSpPr txBox="1"/>
          <p:nvPr/>
        </p:nvSpPr>
        <p:spPr>
          <a:xfrm>
            <a:off x="5635288" y="6834065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Ⅷ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58AE29-68DB-419A-B3BA-6AF40618436D}"/>
              </a:ext>
            </a:extLst>
          </p:cNvPr>
          <p:cNvSpPr txBox="1"/>
          <p:nvPr/>
        </p:nvSpPr>
        <p:spPr>
          <a:xfrm>
            <a:off x="6319579" y="75627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374C1"/>
                </a:solidFill>
                <a:latin typeface="+mj-ea"/>
                <a:ea typeface="+mj-ea"/>
              </a:rPr>
              <a:t>화면 개발 생성 순서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C59A18-B1B3-4F31-9EDD-43F19957F0C6}"/>
              </a:ext>
            </a:extLst>
          </p:cNvPr>
          <p:cNvSpPr txBox="1"/>
          <p:nvPr/>
        </p:nvSpPr>
        <p:spPr>
          <a:xfrm>
            <a:off x="5635288" y="7510834"/>
            <a:ext cx="494160" cy="503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Ⅸ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화면 개발 생성 순서</a:t>
            </a:r>
          </a:p>
        </p:txBody>
      </p:sp>
    </p:spTree>
    <p:extLst>
      <p:ext uri="{BB962C8B-B14F-4D97-AF65-F5344CB8AC3E}">
        <p14:creationId xmlns:p14="http://schemas.microsoft.com/office/powerpoint/2010/main" val="840328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View(html)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2425" y="2440692"/>
            <a:ext cx="6264400" cy="6247058"/>
            <a:chOff x="352425" y="2440692"/>
            <a:chExt cx="6264400" cy="62470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4" y="2644552"/>
              <a:ext cx="6120680" cy="211742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169" y="4807045"/>
              <a:ext cx="5904656" cy="388070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425" y="2440692"/>
              <a:ext cx="581106" cy="1810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896744" y="2772057"/>
            <a:ext cx="3057247" cy="9387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컨텐츠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&lt;div Class=“contents-wrap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화면코드</a:t>
            </a:r>
            <a:r>
              <a:rPr lang="en-US" altLang="ko-KR" sz="1100" dirty="0">
                <a:latin typeface="+mn-ea"/>
              </a:rPr>
              <a:t>-page”&gt;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타이틀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&lt;h2&gt;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화면명</a:t>
            </a:r>
            <a:r>
              <a:rPr lang="en-US" altLang="ko-KR" sz="1100" dirty="0">
                <a:latin typeface="+mn-ea"/>
              </a:rPr>
              <a:t>&lt;/h2&gt;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6744" y="4984973"/>
            <a:ext cx="6480720" cy="16158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검색조건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&lt;dt&gt;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검색조건명</a:t>
            </a:r>
            <a:r>
              <a:rPr lang="en-US" altLang="ko-KR" sz="1100" dirty="0">
                <a:latin typeface="+mn-ea"/>
              </a:rPr>
              <a:t>&lt;/dt&gt;</a:t>
            </a:r>
          </a:p>
          <a:p>
            <a:r>
              <a:rPr lang="en-US" altLang="ko-KR" sz="1100" dirty="0">
                <a:latin typeface="+mn-ea"/>
              </a:rPr>
              <a:t>&lt;dd&gt;</a:t>
            </a:r>
          </a:p>
          <a:p>
            <a:r>
              <a:rPr lang="en-US" altLang="ko-KR" sz="1100" dirty="0">
                <a:latin typeface="+mn-ea"/>
              </a:rPr>
              <a:t>      &lt;!–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선택사항</a:t>
            </a:r>
            <a:r>
              <a:rPr lang="en-US" altLang="ko-KR" sz="1100" dirty="0">
                <a:latin typeface="+mn-ea"/>
              </a:rPr>
              <a:t> --&gt;</a:t>
            </a:r>
          </a:p>
          <a:p>
            <a:r>
              <a:rPr lang="en-US" altLang="ko-KR" sz="1100" dirty="0">
                <a:latin typeface="+mn-ea"/>
              </a:rPr>
              <a:t>      &lt;input type=“text”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txt01_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검색조건컬럼명</a:t>
            </a:r>
            <a:r>
              <a:rPr lang="en-US" altLang="ko-KR" sz="1100" dirty="0">
                <a:latin typeface="+mn-ea"/>
              </a:rPr>
              <a:t>”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css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 &lt;input type=“password”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txt01_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검색조건컬럼명</a:t>
            </a:r>
            <a:r>
              <a:rPr lang="en-US" altLang="ko-KR" sz="1100" dirty="0">
                <a:latin typeface="+mn-ea"/>
              </a:rPr>
              <a:t>”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css</a:t>
            </a:r>
            <a:r>
              <a:rPr lang="en-US" altLang="ko-KR" sz="1100" dirty="0">
                <a:latin typeface="+mn-ea"/>
              </a:rPr>
              <a:t>”&gt;  </a:t>
            </a:r>
          </a:p>
          <a:p>
            <a:r>
              <a:rPr lang="en-US" altLang="ko-KR" sz="1100" dirty="0">
                <a:latin typeface="+mn-ea"/>
              </a:rPr>
              <a:t>      &lt;input type=“radio”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rdo01_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검색조건컬럼명</a:t>
            </a:r>
            <a:r>
              <a:rPr lang="en-US" altLang="ko-KR" sz="1100" dirty="0">
                <a:latin typeface="+mn-ea"/>
              </a:rPr>
              <a:t>” name=“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속성명</a:t>
            </a:r>
            <a:r>
              <a:rPr lang="en-US" altLang="ko-KR" sz="1100" dirty="0">
                <a:latin typeface="+mn-ea"/>
              </a:rPr>
              <a:t>” value=“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속성값</a:t>
            </a:r>
            <a:r>
              <a:rPr lang="en-US" altLang="ko-KR" sz="1100" dirty="0">
                <a:latin typeface="+mn-ea"/>
              </a:rPr>
              <a:t>”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css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 &lt;select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sel01_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검색조건컬럼명</a:t>
            </a:r>
            <a:r>
              <a:rPr lang="en-US" altLang="ko-KR" sz="1100" dirty="0">
                <a:latin typeface="+mn-ea"/>
              </a:rPr>
              <a:t>”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css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&lt;/dd&gt;</a:t>
            </a:r>
          </a:p>
        </p:txBody>
      </p:sp>
    </p:spTree>
    <p:extLst>
      <p:ext uri="{BB962C8B-B14F-4D97-AF65-F5344CB8AC3E}">
        <p14:creationId xmlns:p14="http://schemas.microsoft.com/office/powerpoint/2010/main" val="91061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View(html)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" y="2512181"/>
            <a:ext cx="6325483" cy="54871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96744" y="2772057"/>
            <a:ext cx="4657044" cy="24622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테이블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&lt;section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wp50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&lt;h2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title1</a:t>
            </a:r>
            <a:r>
              <a:rPr lang="en-US" altLang="ko-KR" sz="1100" dirty="0">
                <a:latin typeface="+mn-ea"/>
              </a:rPr>
              <a:t>”&gt;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첫번째테이블명</a:t>
            </a:r>
            <a:r>
              <a:rPr lang="en-US" altLang="ko-KR" sz="1100" dirty="0">
                <a:latin typeface="+mn-ea"/>
              </a:rPr>
              <a:t>&lt;/h2&gt;</a:t>
            </a:r>
          </a:p>
          <a:p>
            <a:r>
              <a:rPr lang="en-US" altLang="ko-KR" sz="1100" dirty="0">
                <a:latin typeface="+mn-ea"/>
              </a:rPr>
              <a:t>&lt;li&gt;&lt;a href=“javascript:void(0);”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btn01_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버튼명</a:t>
            </a:r>
            <a:r>
              <a:rPr lang="en-US" altLang="ko-KR" sz="1100" dirty="0">
                <a:latin typeface="+mn-ea"/>
              </a:rPr>
              <a:t>”&gt;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버튼명</a:t>
            </a:r>
            <a:r>
              <a:rPr lang="en-US" altLang="ko-KR" sz="1100" dirty="0">
                <a:latin typeface="+mn-ea"/>
              </a:rPr>
              <a:t>&lt;/a&gt;&lt;/li&gt;</a:t>
            </a:r>
          </a:p>
          <a:p>
            <a:r>
              <a:rPr lang="en-US" altLang="ko-KR" sz="1100" dirty="0">
                <a:latin typeface="+mn-ea"/>
              </a:rPr>
              <a:t>&lt;div class=“table-wrap”&gt;</a:t>
            </a:r>
          </a:p>
          <a:p>
            <a:r>
              <a:rPr lang="en-US" altLang="ko-KR" sz="1100" dirty="0">
                <a:latin typeface="+mn-ea"/>
              </a:rPr>
              <a:t>      &lt;table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table1</a:t>
            </a:r>
            <a:r>
              <a:rPr lang="en-US" altLang="ko-KR" sz="1100" dirty="0">
                <a:latin typeface="+mn-ea"/>
              </a:rPr>
              <a:t>”&gt;&lt;/table&gt;</a:t>
            </a:r>
          </a:p>
          <a:p>
            <a:r>
              <a:rPr lang="en-US" altLang="ko-KR" sz="1100" dirty="0">
                <a:latin typeface="+mn-ea"/>
              </a:rPr>
              <a:t>&lt;/div&gt;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&lt;section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wp50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&lt;h2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title2</a:t>
            </a:r>
            <a:r>
              <a:rPr lang="en-US" altLang="ko-KR" sz="1100" dirty="0">
                <a:latin typeface="+mn-ea"/>
              </a:rPr>
              <a:t>”&gt;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두번째테이블명</a:t>
            </a:r>
            <a:r>
              <a:rPr lang="en-US" altLang="ko-KR" sz="1100" dirty="0">
                <a:latin typeface="+mn-ea"/>
              </a:rPr>
              <a:t>&lt;/h2&gt;</a:t>
            </a:r>
          </a:p>
          <a:p>
            <a:r>
              <a:rPr lang="en-US" altLang="ko-KR" sz="1100" dirty="0">
                <a:latin typeface="+mn-ea"/>
              </a:rPr>
              <a:t>&lt;li&gt;&lt;a href=“javascript:void(0);”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btn01_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버튼명</a:t>
            </a:r>
            <a:r>
              <a:rPr lang="en-US" altLang="ko-KR" sz="1100" dirty="0">
                <a:latin typeface="+mn-ea"/>
              </a:rPr>
              <a:t>”&gt;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버튼명</a:t>
            </a:r>
            <a:r>
              <a:rPr lang="en-US" altLang="ko-KR" sz="1100" dirty="0">
                <a:latin typeface="+mn-ea"/>
              </a:rPr>
              <a:t>&lt;/a&gt;&lt;/li&gt;</a:t>
            </a:r>
          </a:p>
          <a:p>
            <a:r>
              <a:rPr lang="en-US" altLang="ko-KR" sz="1100" dirty="0">
                <a:latin typeface="+mn-ea"/>
              </a:rPr>
              <a:t>&lt;div class=“table-wrap”&gt;</a:t>
            </a:r>
          </a:p>
          <a:p>
            <a:r>
              <a:rPr lang="en-US" altLang="ko-KR" sz="1100" dirty="0">
                <a:latin typeface="+mn-ea"/>
              </a:rPr>
              <a:t>      &lt;table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table2</a:t>
            </a:r>
            <a:r>
              <a:rPr lang="en-US" altLang="ko-KR" sz="1100" dirty="0">
                <a:latin typeface="+mn-ea"/>
              </a:rPr>
              <a:t>”&gt;&lt;/table&gt;</a:t>
            </a:r>
          </a:p>
          <a:p>
            <a:r>
              <a:rPr lang="en-US" altLang="ko-KR" sz="1100" dirty="0">
                <a:latin typeface="+mn-ea"/>
              </a:rPr>
              <a:t>&lt;/div&gt;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143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View(html)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" y="2526470"/>
            <a:ext cx="6125430" cy="54585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313110" y="2767204"/>
            <a:ext cx="5992346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팝업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&lt;div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viewForm1</a:t>
            </a:r>
            <a:r>
              <a:rPr lang="en-US" altLang="ko-KR" sz="1100" dirty="0">
                <a:latin typeface="+mn-ea"/>
              </a:rPr>
              <a:t>” style=“display: none;”&gt;</a:t>
            </a:r>
          </a:p>
          <a:p>
            <a:r>
              <a:rPr lang="en-US" altLang="ko-KR" sz="1100" dirty="0">
                <a:latin typeface="+mn-ea"/>
              </a:rPr>
              <a:t>    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table-write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팝업이 한 개일 경우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/ table-write2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팝업이 한 개 이상일 경우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--&gt;</a:t>
            </a:r>
          </a:p>
          <a:p>
            <a:r>
              <a:rPr lang="en-US" altLang="ko-KR" sz="1100" dirty="0">
                <a:latin typeface="+mn-ea"/>
              </a:rPr>
              <a:t>     &lt;table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table-write2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&lt;caption&gt;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첫번째팝업명</a:t>
            </a:r>
            <a:r>
              <a:rPr lang="en-US" altLang="ko-KR" sz="1100" dirty="0">
                <a:latin typeface="+mn-ea"/>
              </a:rPr>
              <a:t>&lt;/caption&gt;</a:t>
            </a:r>
          </a:p>
          <a:p>
            <a:r>
              <a:rPr lang="en-US" altLang="ko-KR" sz="1100" dirty="0">
                <a:latin typeface="+mn-ea"/>
              </a:rPr>
              <a:t>     &lt;colgroup&gt;</a:t>
            </a:r>
          </a:p>
          <a:p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&lt;col class=“wp20”&gt;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테이블 행 수만큼 추가하기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--&gt;</a:t>
            </a:r>
          </a:p>
          <a:p>
            <a:r>
              <a:rPr lang="en-US" altLang="ko-KR" sz="1100" dirty="0">
                <a:latin typeface="+mn-ea"/>
              </a:rPr>
              <a:t>     &lt;/colgrop&gt;</a:t>
            </a:r>
          </a:p>
          <a:p>
            <a:r>
              <a:rPr lang="en-US" altLang="ko-KR" sz="1100" dirty="0">
                <a:latin typeface="+mn-ea"/>
              </a:rPr>
              <a:t>     &lt;tbody&gt;</a:t>
            </a:r>
          </a:p>
          <a:p>
            <a:r>
              <a:rPr lang="en-US" altLang="ko-KR" sz="1100" dirty="0">
                <a:latin typeface="+mn-ea"/>
              </a:rPr>
              <a:t>           &lt;tr&gt;</a:t>
            </a:r>
          </a:p>
          <a:p>
            <a:r>
              <a:rPr lang="en-US" altLang="ko-KR" sz="1100" dirty="0">
                <a:latin typeface="+mn-ea"/>
              </a:rPr>
              <a:t>                &lt;th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class=“req”</a:t>
            </a:r>
            <a:r>
              <a:rPr lang="en-US" altLang="ko-KR" sz="1100" dirty="0">
                <a:latin typeface="+mn-ea"/>
              </a:rPr>
              <a:t>&gt;1.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&lt;/th&gt;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req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필수사항표시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--&gt;</a:t>
            </a:r>
          </a:p>
          <a:p>
            <a:r>
              <a:rPr lang="en-US" altLang="ko-KR" sz="1100" dirty="0">
                <a:latin typeface="+mn-ea"/>
              </a:rPr>
              <a:t>                &lt;td&gt;</a:t>
            </a:r>
          </a:p>
          <a:p>
            <a:r>
              <a:rPr lang="en-US" altLang="ko-KR" sz="1100" dirty="0">
                <a:latin typeface="+mn-ea"/>
              </a:rPr>
              <a:t>                     &lt;input type=“text”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pop01_txt01_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” placeholder=“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설명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           &lt;/td&gt;</a:t>
            </a:r>
          </a:p>
          <a:p>
            <a:r>
              <a:rPr lang="en-US" altLang="ko-KR" sz="1100" dirty="0">
                <a:latin typeface="+mn-ea"/>
              </a:rPr>
              <a:t>           &lt;/tr&gt;</a:t>
            </a:r>
          </a:p>
          <a:p>
            <a:r>
              <a:rPr lang="en-US" altLang="ko-KR" sz="1100" dirty="0">
                <a:latin typeface="+mn-ea"/>
              </a:rPr>
              <a:t>     &lt;/tbody&gt;</a:t>
            </a:r>
          </a:p>
          <a:p>
            <a:r>
              <a:rPr lang="en-US" altLang="ko-KR" sz="1100" dirty="0">
                <a:latin typeface="+mn-ea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07749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View(html)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" y="2526470"/>
            <a:ext cx="5334744" cy="54871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08712" y="2767204"/>
            <a:ext cx="5992346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팝업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&lt;div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viewForm2</a:t>
            </a:r>
            <a:r>
              <a:rPr lang="en-US" altLang="ko-KR" sz="1100" dirty="0">
                <a:latin typeface="+mn-ea"/>
              </a:rPr>
              <a:t>” style=“display: none;”&gt;</a:t>
            </a:r>
          </a:p>
          <a:p>
            <a:r>
              <a:rPr lang="en-US" altLang="ko-KR" sz="1100" dirty="0">
                <a:latin typeface="+mn-ea"/>
              </a:rPr>
              <a:t>    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table-write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팝업이 한 개일 경우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/ table-write2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팝업이 한 개 이상일 경우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--&gt;</a:t>
            </a:r>
          </a:p>
          <a:p>
            <a:r>
              <a:rPr lang="en-US" altLang="ko-KR" sz="1100" dirty="0">
                <a:latin typeface="+mn-ea"/>
              </a:rPr>
              <a:t>     &lt;table class=“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table-write2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&lt;caption&gt;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두번째팝업명</a:t>
            </a:r>
            <a:r>
              <a:rPr lang="en-US" altLang="ko-KR" sz="1100" dirty="0">
                <a:latin typeface="+mn-ea"/>
              </a:rPr>
              <a:t>&lt;/caption&gt;</a:t>
            </a:r>
          </a:p>
          <a:p>
            <a:r>
              <a:rPr lang="en-US" altLang="ko-KR" sz="1100" dirty="0">
                <a:latin typeface="+mn-ea"/>
              </a:rPr>
              <a:t>     &lt;colgroup&gt;</a:t>
            </a:r>
          </a:p>
          <a:p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&lt;col class=“wp20”&gt;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테이블 행 수만큼 추가하기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--&gt;</a:t>
            </a:r>
          </a:p>
          <a:p>
            <a:r>
              <a:rPr lang="en-US" altLang="ko-KR" sz="1100" dirty="0">
                <a:latin typeface="+mn-ea"/>
              </a:rPr>
              <a:t>     &lt;/colgrop&gt;</a:t>
            </a:r>
          </a:p>
          <a:p>
            <a:r>
              <a:rPr lang="en-US" altLang="ko-KR" sz="1100" dirty="0">
                <a:latin typeface="+mn-ea"/>
              </a:rPr>
              <a:t>     &lt;tbody&gt;</a:t>
            </a:r>
          </a:p>
          <a:p>
            <a:r>
              <a:rPr lang="en-US" altLang="ko-KR" sz="1100" dirty="0">
                <a:latin typeface="+mn-ea"/>
              </a:rPr>
              <a:t>           &lt;tr&gt;</a:t>
            </a:r>
          </a:p>
          <a:p>
            <a:r>
              <a:rPr lang="en-US" altLang="ko-KR" sz="1100" dirty="0">
                <a:latin typeface="+mn-ea"/>
              </a:rPr>
              <a:t>                &lt;th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class=“req”</a:t>
            </a:r>
            <a:r>
              <a:rPr lang="en-US" altLang="ko-KR" sz="1100" dirty="0">
                <a:latin typeface="+mn-ea"/>
              </a:rPr>
              <a:t>&gt;1.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&lt;/th&gt;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req 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필수사항표시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--&gt;</a:t>
            </a:r>
          </a:p>
          <a:p>
            <a:r>
              <a:rPr lang="en-US" altLang="ko-KR" sz="1100" dirty="0">
                <a:latin typeface="+mn-ea"/>
              </a:rPr>
              <a:t>                &lt;td&gt;</a:t>
            </a:r>
          </a:p>
          <a:p>
            <a:r>
              <a:rPr lang="en-US" altLang="ko-KR" sz="1100" dirty="0">
                <a:latin typeface="+mn-ea"/>
              </a:rPr>
              <a:t>                     &lt;input type=“text” id=“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pop01_txt01_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” placeholder=“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설명</a:t>
            </a:r>
            <a:r>
              <a:rPr lang="en-US" altLang="ko-KR" sz="1100" dirty="0">
                <a:latin typeface="+mn-ea"/>
              </a:rPr>
              <a:t>”&gt;</a:t>
            </a:r>
          </a:p>
          <a:p>
            <a:r>
              <a:rPr lang="en-US" altLang="ko-KR" sz="1100" dirty="0">
                <a:latin typeface="+mn-ea"/>
              </a:rPr>
              <a:t>                &lt;/td&gt;</a:t>
            </a:r>
          </a:p>
          <a:p>
            <a:r>
              <a:rPr lang="en-US" altLang="ko-KR" sz="1100" dirty="0">
                <a:latin typeface="+mn-ea"/>
              </a:rPr>
              <a:t>           &lt;/tr&gt;</a:t>
            </a:r>
          </a:p>
          <a:p>
            <a:r>
              <a:rPr lang="en-US" altLang="ko-KR" sz="1100" dirty="0">
                <a:latin typeface="+mn-ea"/>
              </a:rPr>
              <a:t>     &lt;/tbody&gt;</a:t>
            </a:r>
          </a:p>
          <a:p>
            <a:r>
              <a:rPr lang="en-US" altLang="ko-KR" sz="1100" dirty="0">
                <a:latin typeface="+mn-ea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28824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" y="2520280"/>
            <a:ext cx="6436877" cy="61098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9094" y="2767204"/>
            <a:ext cx="6102953" cy="398570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주석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ko-KR" altLang="en-US" sz="1100" dirty="0">
                <a:latin typeface="+mn-ea"/>
              </a:rPr>
              <a:t>화면</a:t>
            </a:r>
            <a:r>
              <a:rPr lang="en-US" altLang="ko-KR" sz="1100" dirty="0">
                <a:latin typeface="+mn-ea"/>
              </a:rPr>
              <a:t>ID    </a:t>
            </a:r>
            <a:r>
              <a:rPr lang="ko-KR" altLang="en-US" sz="1100" dirty="0">
                <a:latin typeface="+mn-ea"/>
              </a:rPr>
              <a:t>화면명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* </a:t>
            </a:r>
            <a:r>
              <a:rPr lang="ko-KR" altLang="en-US" sz="1100" dirty="0">
                <a:latin typeface="+mn-ea"/>
              </a:rPr>
              <a:t>코드 순서</a:t>
            </a:r>
            <a:endParaRPr lang="en-US" altLang="ko-KR" sz="1100" dirty="0">
              <a:latin typeface="+mn-ea"/>
            </a:endParaRP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공통코드 영역</a:t>
            </a:r>
            <a:endParaRPr lang="en-US" altLang="ko-KR" sz="1100" b="1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전역변수 선언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var langHead;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다국어 적용할 메인 그리드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--&gt;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선택박스 데이터 값 매칭 공통코드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commonCodeSelectAdd(“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선택박스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”, getCommonCode(‘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시스템코드</a:t>
            </a:r>
            <a:r>
              <a:rPr lang="en-US" altLang="ko-KR" sz="1100" dirty="0">
                <a:latin typeface="+mn-ea"/>
              </a:rPr>
              <a:t>’), 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전체 옵션 필요여부</a:t>
            </a:r>
            <a:r>
              <a:rPr lang="en-US" altLang="ko-KR" sz="1100" dirty="0">
                <a:latin typeface="+mn-ea"/>
              </a:rPr>
              <a:t>‘);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화면 로드 시 실행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$(document).ready(function() {</a:t>
            </a:r>
          </a:p>
          <a:p>
            <a:r>
              <a:rPr lang="en-US" altLang="ko-KR" sz="1100" dirty="0">
                <a:latin typeface="+mn-ea"/>
              </a:rPr>
              <a:t>    langHead = getLangCode(“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화면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”, 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화면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길이</a:t>
            </a:r>
            <a:r>
              <a:rPr lang="en-US" altLang="ko-KR" sz="1100" dirty="0">
                <a:latin typeface="+mn-ea"/>
              </a:rPr>
              <a:t>“, 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로그인 시 선택한 다국어 코드</a:t>
            </a:r>
            <a:r>
              <a:rPr lang="en-US" altLang="ko-KR" sz="1100" dirty="0">
                <a:latin typeface="+mn-ea"/>
              </a:rPr>
              <a:t>“);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>
                <a:latin typeface="+mn-ea"/>
              </a:rPr>
              <a:t>그리드 설정 후 조회 코드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setGrid();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</a:t>
            </a:r>
            <a:r>
              <a:rPr lang="ko-KR" altLang="en-US" sz="1100" dirty="0">
                <a:latin typeface="+mn-ea"/>
              </a:rPr>
              <a:t>그리드 사이즈 재설정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init();</a:t>
            </a:r>
          </a:p>
          <a:p>
            <a:r>
              <a:rPr lang="en-US" altLang="ko-KR" sz="1100" dirty="0">
                <a:latin typeface="+mn-ea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4045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" y="2526471"/>
            <a:ext cx="6327896" cy="610367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9094" y="2767204"/>
            <a:ext cx="3844322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버튼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초기화버튼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”).on({</a:t>
            </a:r>
          </a:p>
          <a:p>
            <a:r>
              <a:rPr lang="en-US" altLang="ko-KR" sz="1100" dirty="0">
                <a:latin typeface="+mn-ea"/>
              </a:rPr>
              <a:t>      click: function() {</a:t>
            </a:r>
          </a:p>
          <a:p>
            <a:r>
              <a:rPr lang="en-US" altLang="ko-KR" sz="1100" dirty="0">
                <a:latin typeface="+mn-ea"/>
              </a:rPr>
              <a:t>          reset();</a:t>
            </a:r>
          </a:p>
          <a:p>
            <a:r>
              <a:rPr lang="en-US" altLang="ko-KR" sz="1100" dirty="0">
                <a:latin typeface="+mn-ea"/>
              </a:rPr>
              <a:t>       }</a:t>
            </a:r>
          </a:p>
          <a:p>
            <a:r>
              <a:rPr lang="en-US" altLang="ko-KR" sz="1100" dirty="0">
                <a:latin typeface="+mn-ea"/>
              </a:rPr>
              <a:t>});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검색버튼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”).on({</a:t>
            </a:r>
          </a:p>
          <a:p>
            <a:r>
              <a:rPr lang="en-US" altLang="ko-KR" sz="1100" dirty="0">
                <a:latin typeface="+mn-ea"/>
              </a:rPr>
              <a:t>      click: function() {</a:t>
            </a:r>
          </a:p>
          <a:p>
            <a:r>
              <a:rPr lang="en-US" altLang="ko-KR" sz="1100" dirty="0">
                <a:latin typeface="+mn-ea"/>
              </a:rPr>
              <a:t>   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조회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       }</a:t>
            </a:r>
          </a:p>
          <a:p>
            <a:r>
              <a:rPr lang="en-US" altLang="ko-KR" sz="1100" dirty="0">
                <a:latin typeface="+mn-ea"/>
              </a:rPr>
              <a:t>});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추가버튼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”).on({</a:t>
            </a:r>
          </a:p>
          <a:p>
            <a:r>
              <a:rPr lang="en-US" altLang="ko-KR" sz="1100" dirty="0">
                <a:latin typeface="+mn-ea"/>
              </a:rPr>
              <a:t>      click: function() {</a:t>
            </a:r>
          </a:p>
          <a:p>
            <a:r>
              <a:rPr lang="en-US" altLang="ko-KR" sz="1100" dirty="0">
                <a:latin typeface="+mn-ea"/>
              </a:rPr>
              <a:t>   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팝업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구분자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선택사항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r>
              <a:rPr lang="en-US" altLang="ko-KR" sz="1100" dirty="0">
                <a:latin typeface="+mn-ea"/>
              </a:rPr>
              <a:t>’);</a:t>
            </a:r>
          </a:p>
          <a:p>
            <a:r>
              <a:rPr lang="en-US" altLang="ko-KR" sz="1100" dirty="0">
                <a:latin typeface="+mn-ea"/>
              </a:rPr>
              <a:t>       }</a:t>
            </a:r>
          </a:p>
          <a:p>
            <a:r>
              <a:rPr lang="en-US" altLang="ko-KR" sz="1100" dirty="0">
                <a:latin typeface="+mn-ea"/>
              </a:rPr>
              <a:t>});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수정버튼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”).on({</a:t>
            </a:r>
          </a:p>
          <a:p>
            <a:r>
              <a:rPr lang="en-US" altLang="ko-KR" sz="1100" dirty="0">
                <a:latin typeface="+mn-ea"/>
              </a:rPr>
              <a:t>      click: function() {</a:t>
            </a:r>
          </a:p>
          <a:p>
            <a:r>
              <a:rPr lang="en-US" altLang="ko-KR" sz="1100" dirty="0">
                <a:latin typeface="+mn-ea"/>
              </a:rPr>
              <a:t>          toast(“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정보</a:t>
            </a:r>
            <a:r>
              <a:rPr lang="en-US" altLang="ko-KR" sz="1100" dirty="0">
                <a:latin typeface="+mn-ea"/>
              </a:rPr>
              <a:t>”, 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메시지</a:t>
            </a:r>
            <a:r>
              <a:rPr lang="en-US" altLang="ko-KR" sz="1100" dirty="0">
                <a:latin typeface="+mn-ea"/>
              </a:rPr>
              <a:t>”, “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info</a:t>
            </a:r>
            <a:r>
              <a:rPr lang="en-US" altLang="ko-KR" sz="1100" dirty="0">
                <a:latin typeface="+mn-ea"/>
              </a:rPr>
              <a:t>”);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토스트박스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--&gt;</a:t>
            </a:r>
          </a:p>
          <a:p>
            <a:r>
              <a:rPr lang="ko-KR" altLang="en-US" sz="1100" dirty="0">
                <a:latin typeface="+mn-ea"/>
              </a:rPr>
              <a:t>   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팝업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</a:t>
            </a:r>
            <a:r>
              <a:rPr lang="en-US" altLang="ko-KR" sz="1100" dirty="0">
                <a:latin typeface="+mn-ea"/>
              </a:rPr>
              <a:t>(“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구분자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선택사항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r>
              <a:rPr lang="en-US" altLang="ko-KR" sz="1100" dirty="0">
                <a:latin typeface="+mn-ea"/>
              </a:rPr>
              <a:t>’);</a:t>
            </a:r>
          </a:p>
          <a:p>
            <a:r>
              <a:rPr lang="en-US" altLang="ko-KR" sz="1100" dirty="0">
                <a:latin typeface="+mn-ea"/>
              </a:rPr>
              <a:t>       }</a:t>
            </a:r>
          </a:p>
          <a:p>
            <a:r>
              <a:rPr lang="en-US" altLang="ko-KR" sz="1100" dirty="0">
                <a:latin typeface="+mn-ea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25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4" y="2526471"/>
            <a:ext cx="7551463" cy="60905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369639" y="2767204"/>
            <a:ext cx="2127505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confirm</a:t>
            </a:r>
            <a:r>
              <a:rPr lang="ko-KR" altLang="en-US" sz="1100" b="1" dirty="0">
                <a:latin typeface="+mn-ea"/>
              </a:rPr>
              <a:t> 영역</a:t>
            </a:r>
            <a:endParaRPr lang="en-US" altLang="ko-KR" sz="1100" b="1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확인버튼 클릭 시 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confirmYes(action) { }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취소버튼 클릭 시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confirmNo(action) { }</a:t>
            </a:r>
          </a:p>
        </p:txBody>
      </p:sp>
    </p:spTree>
    <p:extLst>
      <p:ext uri="{BB962C8B-B14F-4D97-AF65-F5344CB8AC3E}">
        <p14:creationId xmlns:p14="http://schemas.microsoft.com/office/powerpoint/2010/main" val="3168367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0" y="2526470"/>
            <a:ext cx="7145715" cy="60905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8912" y="2767204"/>
            <a:ext cx="4870244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그리드 설정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후 조회 코드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setGrid() {</a:t>
            </a:r>
          </a:p>
          <a:p>
            <a:r>
              <a:rPr lang="en-US" altLang="ko-KR" sz="1100" dirty="0">
                <a:latin typeface="+mn-ea"/>
              </a:rPr>
              <a:t>      $(“#</a:t>
            </a:r>
            <a:r>
              <a:rPr lang="ko-KR" altLang="en-US" sz="1100" dirty="0">
                <a:latin typeface="+mn-ea"/>
              </a:rPr>
              <a:t>테이블</a:t>
            </a:r>
            <a:r>
              <a:rPr lang="en-US" altLang="ko-KR" sz="1100" dirty="0">
                <a:latin typeface="+mn-ea"/>
              </a:rPr>
              <a:t>ID”).jqGrid({</a:t>
            </a:r>
          </a:p>
          <a:p>
            <a:r>
              <a:rPr lang="en-US" altLang="ko-KR" sz="1100" dirty="0">
                <a:latin typeface="+mn-ea"/>
              </a:rPr>
              <a:t>            mtype: ‘POST’</a:t>
            </a:r>
          </a:p>
          <a:p>
            <a:r>
              <a:rPr lang="en-US" altLang="ko-KR" sz="1100" dirty="0">
                <a:latin typeface="+mn-ea"/>
              </a:rPr>
              <a:t>            , datatype: ‘local’</a:t>
            </a:r>
          </a:p>
          <a:p>
            <a:r>
              <a:rPr lang="en-US" altLang="ko-KR" sz="1100" dirty="0">
                <a:latin typeface="+mn-ea"/>
              </a:rPr>
              <a:t>            , height: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그리드 높이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            </a:t>
            </a:r>
            <a:r>
              <a:rPr lang="en-US" altLang="ko-KR" sz="1100" dirty="0">
                <a:latin typeface="+mn-ea"/>
              </a:rPr>
              <a:t>, jsonReader: {</a:t>
            </a:r>
          </a:p>
          <a:p>
            <a:r>
              <a:rPr lang="en-US" altLang="ko-KR" sz="1100" dirty="0">
                <a:latin typeface="+mn-ea"/>
              </a:rPr>
              <a:t>                repeatitems: false</a:t>
            </a:r>
          </a:p>
          <a:p>
            <a:r>
              <a:rPr lang="en-US" altLang="ko-KR" sz="1100" dirty="0">
                <a:latin typeface="+mn-ea"/>
              </a:rPr>
              <a:t>            }</a:t>
            </a:r>
          </a:p>
          <a:p>
            <a:r>
              <a:rPr lang="en-US" altLang="ko-KR" sz="1100" dirty="0">
                <a:latin typeface="+mn-ea"/>
              </a:rPr>
              <a:t>            , colNames: langHead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&lt;!–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그리드 헤더 필드명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다국어 적용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--&gt;</a:t>
            </a:r>
          </a:p>
          <a:p>
            <a:r>
              <a:rPr lang="en-US" altLang="ko-KR" sz="1100" dirty="0">
                <a:latin typeface="+mn-ea"/>
              </a:rPr>
              <a:t>            , colModel: [</a:t>
            </a:r>
          </a:p>
          <a:p>
            <a:r>
              <a:rPr lang="en-US" altLang="ko-KR" sz="1100" dirty="0">
                <a:latin typeface="+mn-ea"/>
              </a:rPr>
              <a:t>                 {name: 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, align: 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정렬</a:t>
            </a:r>
            <a:r>
              <a:rPr lang="en-US" altLang="ko-KR" sz="1100" dirty="0">
                <a:latin typeface="+mn-ea"/>
              </a:rPr>
              <a:t>’, width: 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사이즈</a:t>
            </a:r>
            <a:r>
              <a:rPr lang="en-US" altLang="ko-KR" sz="1100" dirty="0">
                <a:latin typeface="+mn-ea"/>
              </a:rPr>
              <a:t>’}</a:t>
            </a:r>
          </a:p>
          <a:p>
            <a:r>
              <a:rPr lang="en-US" altLang="ko-KR" sz="1100" dirty="0">
                <a:latin typeface="+mn-ea"/>
              </a:rPr>
              <a:t>            ]</a:t>
            </a:r>
          </a:p>
          <a:p>
            <a:r>
              <a:rPr lang="en-US" altLang="ko-KR" sz="1100" dirty="0">
                <a:latin typeface="+mn-ea"/>
              </a:rPr>
              <a:t>            , autowidth: true</a:t>
            </a:r>
          </a:p>
          <a:p>
            <a:r>
              <a:rPr lang="en-US" altLang="ko-KR" sz="1100" dirty="0">
                <a:latin typeface="+mn-ea"/>
              </a:rPr>
              <a:t>            , shrinkToFit: false</a:t>
            </a:r>
          </a:p>
          <a:p>
            <a:r>
              <a:rPr lang="en-US" altLang="ko-KR" sz="1100" dirty="0">
                <a:latin typeface="+mn-ea"/>
              </a:rPr>
              <a:t>       )};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조회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</a:t>
            </a:r>
            <a:r>
              <a:rPr lang="en-US" altLang="ko-KR" sz="1100" dirty="0">
                <a:latin typeface="+mn-ea"/>
              </a:rPr>
              <a:t>();</a:t>
            </a:r>
          </a:p>
          <a:p>
            <a:r>
              <a:rPr lang="en-US" altLang="ko-KR" sz="1100" dirty="0">
                <a:latin typeface="+mn-ea"/>
              </a:rPr>
              <a:t>}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※ jqGrid </a:t>
            </a:r>
            <a:r>
              <a:rPr lang="ko-KR" altLang="en-US" sz="1100" dirty="0">
                <a:latin typeface="+mn-ea"/>
              </a:rPr>
              <a:t>설정 참고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</a:t>
            </a:r>
            <a:r>
              <a:rPr lang="ko-KR" altLang="en-US" sz="1100" dirty="0"/>
              <a:t>https://aljjabaegi.tistory.com/322</a:t>
            </a:r>
          </a:p>
          <a:p>
            <a:r>
              <a:rPr lang="en-US" altLang="ko-KR" sz="1100" dirty="0">
                <a:latin typeface="+mn-ea"/>
              </a:rPr>
              <a:t>   https://javafactory.tistory.com/1218</a:t>
            </a:r>
          </a:p>
        </p:txBody>
      </p:sp>
    </p:spTree>
    <p:extLst>
      <p:ext uri="{BB962C8B-B14F-4D97-AF65-F5344CB8AC3E}">
        <p14:creationId xmlns:p14="http://schemas.microsoft.com/office/powerpoint/2010/main" val="233373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8" y="2526470"/>
            <a:ext cx="7309207" cy="43623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65459" y="2767204"/>
            <a:ext cx="4063933" cy="31393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그리드 설정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후 조회 코드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조회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FunctionName(</a:t>
            </a:r>
            <a:r>
              <a:rPr lang="en-US" altLang="ko-KR" sz="1100" dirty="0">
                <a:latin typeface="+mn-ea"/>
              </a:rPr>
              <a:t>) {</a:t>
            </a:r>
          </a:p>
          <a:p>
            <a:r>
              <a:rPr lang="en-US" altLang="ko-KR" sz="1100" dirty="0">
                <a:latin typeface="+mn-ea"/>
              </a:rPr>
              <a:t>      var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param</a:t>
            </a:r>
            <a:r>
              <a:rPr lang="en-US" altLang="ko-KR" sz="1100" dirty="0">
                <a:latin typeface="+mn-ea"/>
              </a:rPr>
              <a:t> = {</a:t>
            </a:r>
          </a:p>
          <a:p>
            <a:r>
              <a:rPr lang="en-US" altLang="ko-KR" sz="1100" dirty="0">
                <a:latin typeface="+mn-ea"/>
              </a:rPr>
              <a:t>    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값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      </a:t>
            </a:r>
            <a:r>
              <a:rPr lang="en-US" altLang="ko-KR" sz="1100" dirty="0">
                <a:latin typeface="+mn-ea"/>
              </a:rPr>
              <a:t>};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  getAjaxJsonData(“</a:t>
            </a:r>
            <a:r>
              <a:rPr lang="ko-KR" altLang="en-US" sz="1100" dirty="0">
                <a:latin typeface="+mn-ea"/>
              </a:rPr>
              <a:t>매핑</a:t>
            </a:r>
            <a:r>
              <a:rPr lang="en-US" altLang="ko-KR" sz="1100" dirty="0">
                <a:latin typeface="+mn-ea"/>
              </a:rPr>
              <a:t>ID”, param, “</a:t>
            </a:r>
            <a:r>
              <a:rPr lang="ko-KR" altLang="en-US" sz="1100" dirty="0">
                <a:latin typeface="+mn-ea"/>
              </a:rPr>
              <a:t>콜백</a:t>
            </a:r>
            <a:r>
              <a:rPr lang="en-US" altLang="ko-KR" sz="1100" dirty="0">
                <a:latin typeface="+mn-ea"/>
              </a:rPr>
              <a:t>FunctionName”);</a:t>
            </a:r>
          </a:p>
          <a:p>
            <a:r>
              <a:rPr lang="en-US" altLang="ko-KR" sz="1100" dirty="0">
                <a:latin typeface="+mn-ea"/>
              </a:rPr>
              <a:t>};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</a:t>
            </a:r>
            <a:r>
              <a:rPr lang="ko-KR" altLang="en-US" sz="1100" dirty="0">
                <a:latin typeface="+mn-ea"/>
              </a:rPr>
              <a:t>콜백</a:t>
            </a:r>
            <a:r>
              <a:rPr lang="en-US" altLang="ko-KR" sz="1100" dirty="0">
                <a:latin typeface="+mn-ea"/>
              </a:rPr>
              <a:t>FunctionName(data) {</a:t>
            </a:r>
          </a:p>
          <a:p>
            <a:r>
              <a:rPr lang="en-US" altLang="ko-KR" sz="1100" dirty="0">
                <a:latin typeface="+mn-ea"/>
              </a:rPr>
              <a:t>      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테이블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”).clearGridData();</a:t>
            </a:r>
          </a:p>
          <a:p>
            <a:r>
              <a:rPr lang="en-US" altLang="ko-KR" sz="1100" dirty="0">
                <a:latin typeface="+mn-ea"/>
              </a:rPr>
              <a:t>      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테이블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”).jqGrid(‘setGridParam’, {</a:t>
            </a:r>
          </a:p>
          <a:p>
            <a:r>
              <a:rPr lang="en-US" altLang="ko-KR" sz="1100" dirty="0">
                <a:latin typeface="+mn-ea"/>
              </a:rPr>
              <a:t>            datatype: ‘local’</a:t>
            </a:r>
          </a:p>
          <a:p>
            <a:r>
              <a:rPr lang="en-US" altLang="ko-KR" sz="1100" dirty="0">
                <a:latin typeface="+mn-ea"/>
              </a:rPr>
              <a:t>            , data: data</a:t>
            </a:r>
          </a:p>
          <a:p>
            <a:r>
              <a:rPr lang="en-US" altLang="ko-KR" sz="1100" dirty="0">
                <a:latin typeface="+mn-ea"/>
              </a:rPr>
              <a:t>      }).trigger(“reloadGrid”);</a:t>
            </a:r>
          </a:p>
          <a:p>
            <a:r>
              <a:rPr lang="en-US" altLang="ko-KR" sz="1100" dirty="0">
                <a:latin typeface="+mn-ea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440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1. JDK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28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9.1.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</a:rPr>
              <a:t>화면 개발 생성 순서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+mj-ea"/>
              </a:rPr>
              <a:t>View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Controller  Service  Mapper)</a:t>
            </a:r>
            <a:endParaRPr lang="ko-KR" altLang="en-US" sz="1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9.1.1. View(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/</a:t>
            </a:r>
            <a:r>
              <a:rPr lang="en-US" altLang="ko-KR" sz="1300" dirty="0" err="1">
                <a:solidFill>
                  <a:schemeClr val="tx1"/>
                </a:solidFill>
                <a:latin typeface="+mj-ea"/>
              </a:rPr>
              <a:t>jquery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7377" y="2129756"/>
            <a:ext cx="39917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※ </a:t>
            </a:r>
            <a:r>
              <a:rPr lang="ko-KR" altLang="en-US" sz="1300" b="1" dirty="0">
                <a:solidFill>
                  <a:srgbClr val="0000FF"/>
                </a:solidFill>
                <a:latin typeface="+mn-ea"/>
              </a:rPr>
              <a:t>파란글씨 부분은 개발화면에 맞게 입력해주세요</a:t>
            </a:r>
            <a:r>
              <a:rPr lang="en-US" altLang="ko-KR" sz="1300" b="1" dirty="0">
                <a:solidFill>
                  <a:srgbClr val="0000FF"/>
                </a:solidFill>
                <a:latin typeface="+mn-ea"/>
              </a:rPr>
              <a:t>.</a:t>
            </a:r>
            <a:endParaRPr lang="ko-KR" altLang="en-US" sz="13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5459" y="2767204"/>
            <a:ext cx="4063933" cy="31393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javascript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유효성 확인 영역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조회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FunctionName(</a:t>
            </a:r>
            <a:r>
              <a:rPr lang="en-US" altLang="ko-KR" sz="1100" dirty="0">
                <a:latin typeface="+mn-ea"/>
              </a:rPr>
              <a:t>) {</a:t>
            </a:r>
          </a:p>
          <a:p>
            <a:r>
              <a:rPr lang="en-US" altLang="ko-KR" sz="1100" dirty="0">
                <a:latin typeface="+mn-ea"/>
              </a:rPr>
              <a:t>      var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param</a:t>
            </a:r>
            <a:r>
              <a:rPr lang="en-US" altLang="ko-KR" sz="1100" dirty="0">
                <a:latin typeface="+mn-ea"/>
              </a:rPr>
              <a:t> = {</a:t>
            </a:r>
          </a:p>
          <a:p>
            <a:r>
              <a:rPr lang="en-US" altLang="ko-KR" sz="1100" dirty="0">
                <a:latin typeface="+mn-ea"/>
              </a:rPr>
              <a:t>          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컬럼명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값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      </a:t>
            </a:r>
            <a:r>
              <a:rPr lang="en-US" altLang="ko-KR" sz="1100" dirty="0">
                <a:latin typeface="+mn-ea"/>
              </a:rPr>
              <a:t>};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     getAjaxJsonData(“</a:t>
            </a:r>
            <a:r>
              <a:rPr lang="ko-KR" altLang="en-US" sz="1100" dirty="0">
                <a:latin typeface="+mn-ea"/>
              </a:rPr>
              <a:t>매핑</a:t>
            </a:r>
            <a:r>
              <a:rPr lang="en-US" altLang="ko-KR" sz="1100" dirty="0">
                <a:latin typeface="+mn-ea"/>
              </a:rPr>
              <a:t>ID”, param, “</a:t>
            </a:r>
            <a:r>
              <a:rPr lang="ko-KR" altLang="en-US" sz="1100" dirty="0">
                <a:latin typeface="+mn-ea"/>
              </a:rPr>
              <a:t>콜백</a:t>
            </a:r>
            <a:r>
              <a:rPr lang="en-US" altLang="ko-KR" sz="1100" dirty="0">
                <a:latin typeface="+mn-ea"/>
              </a:rPr>
              <a:t>FunctionName”);</a:t>
            </a:r>
          </a:p>
          <a:p>
            <a:r>
              <a:rPr lang="en-US" altLang="ko-KR" sz="1100" dirty="0">
                <a:latin typeface="+mn-ea"/>
              </a:rPr>
              <a:t>};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function </a:t>
            </a:r>
            <a:r>
              <a:rPr lang="ko-KR" altLang="en-US" sz="1100" dirty="0">
                <a:latin typeface="+mn-ea"/>
              </a:rPr>
              <a:t>콜백</a:t>
            </a:r>
            <a:r>
              <a:rPr lang="en-US" altLang="ko-KR" sz="1100" dirty="0">
                <a:latin typeface="+mn-ea"/>
              </a:rPr>
              <a:t>FunctionName(data) {</a:t>
            </a:r>
          </a:p>
          <a:p>
            <a:r>
              <a:rPr lang="en-US" altLang="ko-KR" sz="1100" dirty="0">
                <a:latin typeface="+mn-ea"/>
              </a:rPr>
              <a:t>      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테이블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”).clearGridData();</a:t>
            </a:r>
          </a:p>
          <a:p>
            <a:r>
              <a:rPr lang="en-US" altLang="ko-KR" sz="1100" dirty="0">
                <a:latin typeface="+mn-ea"/>
              </a:rPr>
              <a:t>      $(“#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테이블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ID</a:t>
            </a:r>
            <a:r>
              <a:rPr lang="en-US" altLang="ko-KR" sz="1100" dirty="0">
                <a:latin typeface="+mn-ea"/>
              </a:rPr>
              <a:t>”).jqGrid(‘setGridParam’, {</a:t>
            </a:r>
          </a:p>
          <a:p>
            <a:r>
              <a:rPr lang="en-US" altLang="ko-KR" sz="1100" dirty="0">
                <a:latin typeface="+mn-ea"/>
              </a:rPr>
              <a:t>            datatype: ‘local’</a:t>
            </a:r>
          </a:p>
          <a:p>
            <a:r>
              <a:rPr lang="en-US" altLang="ko-KR" sz="1100" dirty="0">
                <a:latin typeface="+mn-ea"/>
              </a:rPr>
              <a:t>            , data: data</a:t>
            </a:r>
          </a:p>
          <a:p>
            <a:r>
              <a:rPr lang="en-US" altLang="ko-KR" sz="1100" dirty="0">
                <a:latin typeface="+mn-ea"/>
              </a:rPr>
              <a:t>      }).trigger(“reloadGrid”);</a:t>
            </a:r>
          </a:p>
          <a:p>
            <a:r>
              <a:rPr lang="en-US" altLang="ko-KR" sz="1100" dirty="0">
                <a:latin typeface="+mn-ea"/>
              </a:rPr>
              <a:t>};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9" y="2526471"/>
            <a:ext cx="6757768" cy="614342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1298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A. Eclipse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607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A.1. Eclipse Error (Port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사용중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A.1.1. [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시작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]+[R] cmd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창 열기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명령어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netstat –ano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입력</a:t>
            </a:r>
            <a:endParaRPr lang="en-US" altLang="ko-KR" sz="1300" dirty="0">
              <a:solidFill>
                <a:schemeClr val="tx1"/>
              </a:solidFill>
              <a:latin typeface="+mj-ea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A.1.2.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해당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Port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를 사용하고 있는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PID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찾기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명령어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taskkill /F /PID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해당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PID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입력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PID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종료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4" y="2568352"/>
            <a:ext cx="3486637" cy="34199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38" y="2568352"/>
            <a:ext cx="4474324" cy="34199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819" y="2568353"/>
            <a:ext cx="3486637" cy="12181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763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A.2. Eclipse (SVN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사용법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428580"/>
            <a:ext cx="12096750" cy="1008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A.2.1.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프로젝트 오른쪽 클릭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Team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72" b="20947"/>
          <a:stretch/>
        </p:blipFill>
        <p:spPr>
          <a:xfrm>
            <a:off x="568152" y="2568352"/>
            <a:ext cx="6264773" cy="60486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4856" y="2784376"/>
            <a:ext cx="5581913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b="1" dirty="0">
                <a:latin typeface="+mn-ea"/>
              </a:rPr>
              <a:t>- Synchronize with Repository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서버 내용과 싱크 맞추기</a:t>
            </a:r>
            <a:endParaRPr lang="en-US" altLang="ko-KR" sz="1550" dirty="0">
              <a:latin typeface="+mn-ea"/>
            </a:endParaRPr>
          </a:p>
          <a:p>
            <a:r>
              <a:rPr lang="en-US" altLang="ko-KR" sz="1550" b="1" dirty="0">
                <a:latin typeface="+mn-ea"/>
              </a:rPr>
              <a:t>- Commit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소스의 수정사항 반영</a:t>
            </a:r>
            <a:endParaRPr lang="en-US" altLang="ko-KR" sz="1550" dirty="0">
              <a:latin typeface="+mn-ea"/>
            </a:endParaRPr>
          </a:p>
          <a:p>
            <a:r>
              <a:rPr lang="en-US" altLang="ko-KR" sz="1550" b="1" dirty="0">
                <a:latin typeface="+mn-ea"/>
              </a:rPr>
              <a:t>- Update to HEAD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서버의 소스 내려 받기</a:t>
            </a:r>
            <a:endParaRPr lang="en-US" altLang="ko-KR" sz="1550" dirty="0">
              <a:latin typeface="+mn-ea"/>
            </a:endParaRPr>
          </a:p>
          <a:p>
            <a:r>
              <a:rPr lang="en-US" altLang="ko-KR" sz="1550" b="1" dirty="0">
                <a:latin typeface="+mn-ea"/>
              </a:rPr>
              <a:t>- Update to Version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특정 시점의 소스로 전체 소스 바꾸기</a:t>
            </a:r>
            <a:endParaRPr lang="en-US" altLang="ko-KR" sz="1550" dirty="0">
              <a:latin typeface="+mn-ea"/>
            </a:endParaRPr>
          </a:p>
          <a:p>
            <a:r>
              <a:rPr lang="en-US" altLang="ko-KR" sz="1550" b="1" dirty="0">
                <a:latin typeface="+mn-ea"/>
              </a:rPr>
              <a:t>- Show History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업데이트된 내역 확인</a:t>
            </a:r>
            <a:endParaRPr lang="en-US" altLang="ko-KR" sz="1550" dirty="0">
              <a:latin typeface="+mn-ea"/>
            </a:endParaRPr>
          </a:p>
          <a:p>
            <a:r>
              <a:rPr lang="en-US" altLang="ko-KR" sz="1550" b="1" dirty="0">
                <a:latin typeface="+mn-ea"/>
              </a:rPr>
              <a:t>- Revert</a:t>
            </a:r>
            <a:r>
              <a:rPr lang="en-US" altLang="ko-KR" sz="1550" dirty="0">
                <a:latin typeface="+mn-ea"/>
              </a:rPr>
              <a:t> : </a:t>
            </a:r>
            <a:r>
              <a:rPr lang="ko-KR" altLang="en-US" sz="1550" dirty="0">
                <a:latin typeface="+mn-ea"/>
              </a:rPr>
              <a:t>현재 작업 취소</a:t>
            </a:r>
            <a:r>
              <a:rPr lang="en-US" altLang="ko-KR" sz="1550" dirty="0">
                <a:latin typeface="+mn-ea"/>
              </a:rPr>
              <a:t>, </a:t>
            </a:r>
            <a:r>
              <a:rPr lang="ko-KR" altLang="en-US" sz="1550" dirty="0">
                <a:latin typeface="+mn-ea"/>
              </a:rPr>
              <a:t>서버의 소스로 바꾸기</a:t>
            </a:r>
          </a:p>
        </p:txBody>
      </p:sp>
    </p:spTree>
    <p:extLst>
      <p:ext uri="{BB962C8B-B14F-4D97-AF65-F5344CB8AC3E}">
        <p14:creationId xmlns:p14="http://schemas.microsoft.com/office/powerpoint/2010/main" val="117110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1.1. JDK 1.8.0_202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1.1.1.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[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hlinkClick r:id="rId3"/>
              </a:rPr>
              <a:t>https://www.oracle.com/kr/java/technologies/javase/javase8-archive-downloads.html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사이트에 접속하여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JDK 1.8.0_202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버전을 다운로드 받는다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1.1.2. OS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에 맞는 파일을 다운로드한다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1.1.3.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다운로드 받은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JDK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를 설치한다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96145" y="4821712"/>
            <a:ext cx="4968552" cy="3832192"/>
            <a:chOff x="7049253" y="2543867"/>
            <a:chExt cx="5259937" cy="40569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253" y="2543867"/>
              <a:ext cx="5259937" cy="40569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B6F67F-95B1-4AEE-A080-0C2939F95F1B}"/>
                </a:ext>
              </a:extLst>
            </p:cNvPr>
            <p:cNvSpPr/>
            <p:nvPr/>
          </p:nvSpPr>
          <p:spPr>
            <a:xfrm>
              <a:off x="8239342" y="3669792"/>
              <a:ext cx="3994106" cy="158496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6144" y="2521414"/>
            <a:ext cx="5288151" cy="2171667"/>
            <a:chOff x="496144" y="2521414"/>
            <a:chExt cx="5288151" cy="217166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4" y="2521414"/>
              <a:ext cx="5288151" cy="217166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E24A84-BB23-47A8-B3EA-4C7662FB00D1}"/>
                </a:ext>
              </a:extLst>
            </p:cNvPr>
            <p:cNvSpPr/>
            <p:nvPr/>
          </p:nvSpPr>
          <p:spPr>
            <a:xfrm>
              <a:off x="532712" y="4453627"/>
              <a:ext cx="5076000" cy="18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16200000" flipH="1">
            <a:off x="2662902" y="5041436"/>
            <a:ext cx="1251637" cy="4360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356745" y="2518396"/>
            <a:ext cx="2462529" cy="1876193"/>
            <a:chOff x="5912498" y="2476601"/>
            <a:chExt cx="4763165" cy="3629532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498" y="2476601"/>
              <a:ext cx="4763165" cy="362953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194A092-FD8B-434C-B026-020AC3A9B2A5}"/>
                </a:ext>
              </a:extLst>
            </p:cNvPr>
            <p:cNvSpPr/>
            <p:nvPr/>
          </p:nvSpPr>
          <p:spPr>
            <a:xfrm>
              <a:off x="8777062" y="5788368"/>
              <a:ext cx="936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497144" y="2518396"/>
            <a:ext cx="2457325" cy="2291189"/>
            <a:chOff x="3392415" y="4515054"/>
            <a:chExt cx="4763165" cy="362953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15" y="4515054"/>
              <a:ext cx="4763165" cy="3629532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94A092-FD8B-434C-B026-020AC3A9B2A5}"/>
                </a:ext>
              </a:extLst>
            </p:cNvPr>
            <p:cNvSpPr/>
            <p:nvPr/>
          </p:nvSpPr>
          <p:spPr>
            <a:xfrm>
              <a:off x="6256784" y="7824936"/>
              <a:ext cx="936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497144" y="6742195"/>
            <a:ext cx="2461349" cy="1875548"/>
            <a:chOff x="9065096" y="2607416"/>
            <a:chExt cx="4763165" cy="362953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096" y="2607416"/>
              <a:ext cx="4763165" cy="362953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94A092-FD8B-434C-B026-020AC3A9B2A5}"/>
                </a:ext>
              </a:extLst>
            </p:cNvPr>
            <p:cNvSpPr/>
            <p:nvPr/>
          </p:nvSpPr>
          <p:spPr>
            <a:xfrm>
              <a:off x="11966290" y="5901598"/>
              <a:ext cx="900000" cy="288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099286" y="5000899"/>
            <a:ext cx="2977446" cy="1615964"/>
            <a:chOff x="2806024" y="5903657"/>
            <a:chExt cx="6687483" cy="3629532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024" y="5903657"/>
              <a:ext cx="6687483" cy="3629532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194A092-FD8B-434C-B026-020AC3A9B2A5}"/>
                </a:ext>
              </a:extLst>
            </p:cNvPr>
            <p:cNvSpPr/>
            <p:nvPr/>
          </p:nvSpPr>
          <p:spPr>
            <a:xfrm>
              <a:off x="8330649" y="9163689"/>
              <a:ext cx="1098342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9363895" y="3076360"/>
            <a:ext cx="326749" cy="2895215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7" idx="2"/>
            <a:endCxn id="40" idx="3"/>
          </p:cNvCxnSpPr>
          <p:nvPr/>
        </p:nvCxnSpPr>
        <p:spPr>
          <a:xfrm rot="5400000">
            <a:off x="9253365" y="4561524"/>
            <a:ext cx="1757599" cy="2168311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0" idx="2"/>
            <a:endCxn id="39" idx="1"/>
          </p:cNvCxnSpPr>
          <p:nvPr/>
        </p:nvCxnSpPr>
        <p:spPr>
          <a:xfrm rot="16200000" flipH="1">
            <a:off x="8938785" y="6461322"/>
            <a:ext cx="1922259" cy="2192823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99110" y="4388417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92326" y="5797202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40674" y="4118729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877843" y="4494135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439613" y="636926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877843" y="833548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584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1.2.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환경변수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1.2.1.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내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PC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우클릭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속성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고급시스템 설정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환경변수 순으로 선택</a:t>
            </a:r>
            <a:endParaRPr lang="en-US" altLang="ko-KR" sz="1300" dirty="0"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1.2.2.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새 시스템 변수 만들기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변수 이름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: JAVA_HOME /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변수 값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: C:\Program Files\Java\jdk1.8.0_202)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1.2.3.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시스템 변수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Path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편집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새로 만들기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(%JAVA_HOME%\bin)</a:t>
            </a:r>
            <a:endParaRPr lang="en-US" altLang="ko-KR" sz="1300" dirty="0">
              <a:solidFill>
                <a:schemeClr val="tx1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6144" y="5238141"/>
            <a:ext cx="4335166" cy="3358085"/>
            <a:chOff x="481310" y="1595556"/>
            <a:chExt cx="8240275" cy="6982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10" y="1595556"/>
              <a:ext cx="8240275" cy="698279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647967" y="6816824"/>
              <a:ext cx="1312361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30999" y="2564718"/>
            <a:ext cx="2664660" cy="2965060"/>
            <a:chOff x="7984976" y="2548189"/>
            <a:chExt cx="4563112" cy="50775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76" y="2548189"/>
              <a:ext cx="4563112" cy="50775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0793288" y="6603760"/>
              <a:ext cx="1512168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6144" y="2564718"/>
            <a:ext cx="4335166" cy="2451906"/>
            <a:chOff x="496143" y="2564718"/>
            <a:chExt cx="6936043" cy="392292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3" y="2564718"/>
              <a:ext cx="6936043" cy="392292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008312" y="6204784"/>
              <a:ext cx="288032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1051011" y="6287734"/>
            <a:ext cx="2751756" cy="170961"/>
          </a:xfrm>
          <a:prstGeom prst="bentConnector3">
            <a:avLst>
              <a:gd name="adj1" fmla="val 50443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033158" y="5728621"/>
            <a:ext cx="3433886" cy="1952299"/>
            <a:chOff x="2812189" y="2302018"/>
            <a:chExt cx="4239217" cy="2410161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89" y="2302018"/>
              <a:ext cx="4239217" cy="241016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3664496" y="3720480"/>
              <a:ext cx="1332000" cy="360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344468" y="2564718"/>
            <a:ext cx="3744780" cy="2114400"/>
            <a:chOff x="5032284" y="5654252"/>
            <a:chExt cx="4201111" cy="2372056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284" y="5654252"/>
              <a:ext cx="4201111" cy="237205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7214033" y="7111549"/>
              <a:ext cx="928898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839253" y="5592688"/>
            <a:ext cx="3138205" cy="2983379"/>
            <a:chOff x="3890612" y="2414254"/>
            <a:chExt cx="5020376" cy="477269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612" y="2414254"/>
              <a:ext cx="5020376" cy="477269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082286" y="4178078"/>
              <a:ext cx="3686665" cy="168431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2852532" y="5027597"/>
            <a:ext cx="3818400" cy="2782089"/>
          </a:xfrm>
          <a:prstGeom prst="bentConnector3">
            <a:avLst>
              <a:gd name="adj1" fmla="val 41379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rot="5400000">
            <a:off x="5810033" y="5575196"/>
            <a:ext cx="1755418" cy="8494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 rot="5400000">
            <a:off x="9135921" y="5127931"/>
            <a:ext cx="2542715" cy="59190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5030872" y="7727975"/>
            <a:ext cx="3436172" cy="868251"/>
            <a:chOff x="6871906" y="7012759"/>
            <a:chExt cx="6220693" cy="1571844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906" y="7012759"/>
              <a:ext cx="6220693" cy="157184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1212878" y="8160625"/>
              <a:ext cx="864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5" idx="2"/>
            <a:endCxn id="79" idx="0"/>
          </p:cNvCxnSpPr>
          <p:nvPr/>
        </p:nvCxnSpPr>
        <p:spPr>
          <a:xfrm rot="16200000" flipH="1">
            <a:off x="6368790" y="7063465"/>
            <a:ext cx="1192804" cy="1404325"/>
          </a:xfrm>
          <a:prstGeom prst="bentConnector3">
            <a:avLst>
              <a:gd name="adj1" fmla="val 58177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311450" y="477778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20290" y="7648017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54890" y="4822296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01608" y="6811946"/>
            <a:ext cx="194068" cy="1552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9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331694" y="8284425"/>
            <a:ext cx="194068" cy="1552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14288" y="3794976"/>
            <a:ext cx="194068" cy="1552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846203" y="6604093"/>
            <a:ext cx="194068" cy="1552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4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7553973" y="4008125"/>
            <a:ext cx="2735259" cy="10194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5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2. Eclipse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83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21F00-A86B-4D03-9386-EABB2C9910D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D4259-5D83-4519-8695-D66B6FC02543}"/>
              </a:ext>
            </a:extLst>
          </p:cNvPr>
          <p:cNvSpPr/>
          <p:nvPr/>
        </p:nvSpPr>
        <p:spPr>
          <a:xfrm>
            <a:off x="352425" y="984250"/>
            <a:ext cx="12096750" cy="4319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2.1. Eclipse 4.12 (2019-06)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6821" y="6888832"/>
            <a:ext cx="5372619" cy="1705905"/>
            <a:chOff x="2485478" y="3557414"/>
            <a:chExt cx="7830643" cy="24863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78" y="3557414"/>
              <a:ext cx="7830643" cy="248637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4312568" y="5021530"/>
              <a:ext cx="576064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88831" y="2796478"/>
            <a:ext cx="5505163" cy="2451204"/>
            <a:chOff x="424137" y="6880214"/>
            <a:chExt cx="7830643" cy="3486637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37" y="6880214"/>
              <a:ext cx="7830643" cy="348663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2296344" y="9697144"/>
              <a:ext cx="5688632" cy="216024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06822" y="2512111"/>
            <a:ext cx="5372619" cy="4268248"/>
            <a:chOff x="5840138" y="230773"/>
            <a:chExt cx="8573696" cy="681132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0138" y="230773"/>
              <a:ext cx="8573696" cy="681132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12816677" y="4440560"/>
              <a:ext cx="1188000" cy="252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44" idx="3"/>
            <a:endCxn id="50" idx="1"/>
          </p:cNvCxnSpPr>
          <p:nvPr/>
        </p:nvCxnSpPr>
        <p:spPr>
          <a:xfrm flipV="1">
            <a:off x="5812777" y="4852795"/>
            <a:ext cx="2192268" cy="3127019"/>
          </a:xfrm>
          <a:prstGeom prst="bentConnector3">
            <a:avLst>
              <a:gd name="adj1" fmla="val 31647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7D25B7-424C-4762-852A-39B7F78784EF}"/>
              </a:ext>
            </a:extLst>
          </p:cNvPr>
          <p:cNvSpPr/>
          <p:nvPr/>
        </p:nvSpPr>
        <p:spPr>
          <a:xfrm>
            <a:off x="6131680" y="6174732"/>
            <a:ext cx="777231" cy="29654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압출 풀기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7377958" y="6199736"/>
            <a:ext cx="4126908" cy="1872207"/>
            <a:chOff x="6040760" y="2496345"/>
            <a:chExt cx="5858693" cy="2657846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60" y="2496345"/>
              <a:ext cx="5858693" cy="26578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0B36E34-76A3-432E-8B15-7CD88FBAF39E}"/>
                </a:ext>
              </a:extLst>
            </p:cNvPr>
            <p:cNvSpPr/>
            <p:nvPr/>
          </p:nvSpPr>
          <p:spPr>
            <a:xfrm>
              <a:off x="9929192" y="4739606"/>
              <a:ext cx="972000" cy="32400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45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64" idx="2"/>
            <a:endCxn id="44" idx="0"/>
          </p:cNvCxnSpPr>
          <p:nvPr/>
        </p:nvCxnSpPr>
        <p:spPr>
          <a:xfrm rot="5400000">
            <a:off x="3301044" y="5843585"/>
            <a:ext cx="2585321" cy="151423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17">
            <a:extLst>
              <a:ext uri="{FF2B5EF4-FFF2-40B4-BE49-F238E27FC236}">
                <a16:creationId xmlns:a16="http://schemas.microsoft.com/office/drawing/2014/main" id="{48EE74B2-7B54-457C-9442-9F814668A36D}"/>
              </a:ext>
            </a:extLst>
          </p:cNvPr>
          <p:cNvCxnSpPr>
            <a:cxnSpLocks/>
            <a:stCxn id="50" idx="2"/>
            <a:endCxn id="61" idx="0"/>
          </p:cNvCxnSpPr>
          <p:nvPr/>
        </p:nvCxnSpPr>
        <p:spPr>
          <a:xfrm rot="16200000" flipH="1">
            <a:off x="8806422" y="6126987"/>
            <a:ext cx="2851176" cy="45466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7E0111-8F4C-4C3C-B267-D7EA4C151B86}"/>
              </a:ext>
            </a:extLst>
          </p:cNvPr>
          <p:cNvSpPr/>
          <p:nvPr/>
        </p:nvSpPr>
        <p:spPr>
          <a:xfrm>
            <a:off x="352425" y="1529368"/>
            <a:ext cx="12096750" cy="678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2.1.1. [https://www.eclipse.org/downloads/packages/release/2019-06/r]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사이트에 접속하여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Eclipse 4.12 (2019-06)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버전을 다운로드 받는다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2.1.2.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다운로드 받은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Eclipse 4.12 (2019-06)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버전 압축파일을 푼다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2.1.3. eclipse.exe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</a:rPr>
              <a:t>파일 실행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 </a:t>
            </a:r>
            <a:r>
              <a:rPr lang="en-US" altLang="ko-KR" sz="1300" dirty="0">
                <a:solidFill>
                  <a:schemeClr val="tx1"/>
                </a:solidFill>
                <a:latin typeface="+mj-ea"/>
              </a:rPr>
              <a:t>Browse…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Workspace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위치 선택 </a:t>
            </a:r>
            <a:r>
              <a:rPr lang="en-US" altLang="ko-KR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 Launch 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선택</a:t>
            </a:r>
            <a:endParaRPr lang="ko-KR" altLang="en-US" sz="13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845164" y="5020993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63357" y="7808638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908011" y="4677132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37942" y="7712550"/>
            <a:ext cx="194068" cy="15521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686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EE146-A2D8-4581-9202-BB06A51F427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3. Spring </a:t>
            </a:r>
            <a:r>
              <a:rPr lang="ko-KR" altLang="en-US" sz="6600" dirty="0">
                <a:latin typeface="+mj-ea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50000"/>
            </a:schemeClr>
          </a:solidFill>
        </a:ln>
      </a:spPr>
      <a:bodyPr lIns="36000" tIns="0" rIns="36000" bIns="0" rtlCol="0" anchor="ctr"/>
      <a:lstStyle>
        <a:defPPr algn="ctr">
          <a:defRPr sz="1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88900" marR="0" indent="-889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1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88900" marR="0" indent="-889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1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E1C470312BD8545947E937112EF528F" ma:contentTypeVersion="11" ma:contentTypeDescription="새 문서를 만듭니다." ma:contentTypeScope="" ma:versionID="db802a43a566c9df288f06cc430f543a">
  <xsd:schema xmlns:xsd="http://www.w3.org/2001/XMLSchema" xmlns:xs="http://www.w3.org/2001/XMLSchema" xmlns:p="http://schemas.microsoft.com/office/2006/metadata/properties" xmlns:ns2="7df033af-eed8-4749-a636-6c9c140ef3c7" xmlns:ns3="9f3e4f08-6dc1-40a3-a239-970494f25949" targetNamespace="http://schemas.microsoft.com/office/2006/metadata/properties" ma:root="true" ma:fieldsID="d40cc25ef386c469c8f7fd331913e341" ns2:_="" ns3:_="">
    <xsd:import namespace="7df033af-eed8-4749-a636-6c9c140ef3c7"/>
    <xsd:import namespace="9f3e4f08-6dc1-40a3-a239-970494f25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033af-eed8-4749-a636-6c9c140ef3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d1690f-266f-46da-81fa-e4427c9c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3e4f08-6dc1-40a3-a239-970494f2594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6d1e621-75a1-4a17-a275-4f7f3275ee66}" ma:internalName="TaxCatchAll" ma:showField="CatchAllData" ma:web="9f3e4f08-6dc1-40a3-a239-970494f259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3e4f08-6dc1-40a3-a239-970494f25949" xsi:nil="true"/>
    <lcf76f155ced4ddcb4097134ff3c332f xmlns="7df033af-eed8-4749-a636-6c9c140ef3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7BEDE-BDA0-4C3E-B655-782FCB001A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f033af-eed8-4749-a636-6c9c140ef3c7"/>
    <ds:schemaRef ds:uri="9f3e4f08-6dc1-40a3-a239-970494f25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8E1521-6B09-4537-866D-B61E279E0BEC}">
  <ds:schemaRefs>
    <ds:schemaRef ds:uri="http://schemas.microsoft.com/office/2006/metadata/properties"/>
    <ds:schemaRef ds:uri="http://schemas.microsoft.com/office/infopath/2007/PartnerControls"/>
    <ds:schemaRef ds:uri="9f3e4f08-6dc1-40a3-a239-970494f25949"/>
    <ds:schemaRef ds:uri="7df033af-eed8-4749-a636-6c9c140ef3c7"/>
  </ds:schemaRefs>
</ds:datastoreItem>
</file>

<file path=customXml/itemProps3.xml><?xml version="1.0" encoding="utf-8"?>
<ds:datastoreItem xmlns:ds="http://schemas.openxmlformats.org/officeDocument/2006/customXml" ds:itemID="{079702CE-F9E5-427F-BFCD-356861346F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42182</TotalTime>
  <Words>2590</Words>
  <Application>Microsoft Office PowerPoint</Application>
  <PresentationFormat>A3 용지(297x420mm)</PresentationFormat>
  <Paragraphs>470</Paragraphs>
  <Slides>43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HY견고딕</vt:lpstr>
      <vt:lpstr>KoPub돋움체 Medium</vt:lpstr>
      <vt:lpstr>KoPub바탕체 Bold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1_디자인 사용자 지정</vt:lpstr>
      <vt:lpstr>16_디자인 사용자 지정</vt:lpstr>
      <vt:lpstr>개발표준정의서  Skyme 재구축</vt:lpstr>
      <vt:lpstr>사용권한 및 제.개정 이력</vt:lpstr>
      <vt:lpstr>PowerPoint 프레젠테이션</vt:lpstr>
      <vt:lpstr>1. JDK 설치</vt:lpstr>
      <vt:lpstr>PowerPoint 프레젠테이션</vt:lpstr>
      <vt:lpstr>PowerPoint 프레젠테이션</vt:lpstr>
      <vt:lpstr>2. Eclipse 설치</vt:lpstr>
      <vt:lpstr>PowerPoint 프레젠테이션</vt:lpstr>
      <vt:lpstr>3. Spring 설치</vt:lpstr>
      <vt:lpstr>PowerPoint 프레젠테이션</vt:lpstr>
      <vt:lpstr>4. Tomcat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SSMS 설치</vt:lpstr>
      <vt:lpstr>PowerPoint 프레젠테이션</vt:lpstr>
      <vt:lpstr>PowerPoint 프레젠테이션</vt:lpstr>
      <vt:lpstr>PowerPoint 프레젠테이션</vt:lpstr>
      <vt:lpstr>6. DBeaver 설치</vt:lpstr>
      <vt:lpstr>PowerPoint 프레젠테이션</vt:lpstr>
      <vt:lpstr>PowerPoint 프레젠테이션</vt:lpstr>
      <vt:lpstr>7. SVN 설치 및 연동</vt:lpstr>
      <vt:lpstr>PowerPoint 프레젠테이션</vt:lpstr>
      <vt:lpstr>PowerPoint 프레젠테이션</vt:lpstr>
      <vt:lpstr>PowerPoint 프레젠테이션</vt:lpstr>
      <vt:lpstr>8. Tiles 설정</vt:lpstr>
      <vt:lpstr>PowerPoint 프레젠테이션</vt:lpstr>
      <vt:lpstr>9. 화면 개발 생성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A. Eclipse Q&amp;A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(주)엔소프트 김영철</dc:creator>
  <cp:lastModifiedBy>남 현우</cp:lastModifiedBy>
  <cp:revision>1264</cp:revision>
  <cp:lastPrinted>2016-12-01T08:15:34Z</cp:lastPrinted>
  <dcterms:created xsi:type="dcterms:W3CDTF">2015-10-22T05:28:54Z</dcterms:created>
  <dcterms:modified xsi:type="dcterms:W3CDTF">2023-02-02T07:49:59Z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0x010100DE1C470312BD8545947E937112EF528F</vt:lpwstr>
  </property>
  <property fmtid="{D5CDD505-2E9C-101B-9397-08002B2CF9AE}" pid="3" name="MediaServiceImageTags">
    <vt:lpwstr/>
  </property>
</Properties>
</file>